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5BE5-C7AD-40AC-019B-7CD7BA3189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C2EF7F-D02F-C8D4-15DF-0494E9883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B49F8B-0CA3-FA40-73BC-FAECAC221F5E}"/>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5" name="Footer Placeholder 4">
            <a:extLst>
              <a:ext uri="{FF2B5EF4-FFF2-40B4-BE49-F238E27FC236}">
                <a16:creationId xmlns:a16="http://schemas.microsoft.com/office/drawing/2014/main" id="{54665273-3060-98B6-1E38-519DBA68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69CA8-22CD-719C-4540-914ED49CF707}"/>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126808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B25E-83B0-4C87-3C00-B69B672A1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02549-C6EF-6DA8-0CF6-01D717AAEE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DD43F-6F47-0343-1CDA-F53263D20936}"/>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5" name="Footer Placeholder 4">
            <a:extLst>
              <a:ext uri="{FF2B5EF4-FFF2-40B4-BE49-F238E27FC236}">
                <a16:creationId xmlns:a16="http://schemas.microsoft.com/office/drawing/2014/main" id="{73623D25-67A9-7BB6-7E44-7168E1AD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FBB55-E0E7-A4A0-5C96-FB206B89A62B}"/>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295214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60BA7-DE4D-A910-E850-227421E71C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60601-B564-7ACF-A5FF-4574252E67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19EF2-42C2-85E2-3BC8-095BB69FE13E}"/>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5" name="Footer Placeholder 4">
            <a:extLst>
              <a:ext uri="{FF2B5EF4-FFF2-40B4-BE49-F238E27FC236}">
                <a16:creationId xmlns:a16="http://schemas.microsoft.com/office/drawing/2014/main" id="{0D861D92-5860-C6F9-03CC-C9ABEBADF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58FC0-DFE7-3C06-41DB-C0A96103909E}"/>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329382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60F3-30DE-9CAD-4521-0C351055E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187C7-2A32-8AA7-4CF9-7AF0B8E69A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52E43-6B3F-B4D6-874F-44374839B28A}"/>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5" name="Footer Placeholder 4">
            <a:extLst>
              <a:ext uri="{FF2B5EF4-FFF2-40B4-BE49-F238E27FC236}">
                <a16:creationId xmlns:a16="http://schemas.microsoft.com/office/drawing/2014/main" id="{7ED1EAF0-00AA-226A-2B27-6EF43C7D5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9121F-441B-D5E5-240C-E0D7BA98C4ED}"/>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271343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15BA-6C69-B794-9A3E-B88A6E6449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A71B3-6A79-F4CC-763A-50AAEFF22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1EB5E-D5A0-58F4-49B9-0398599757FD}"/>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5" name="Footer Placeholder 4">
            <a:extLst>
              <a:ext uri="{FF2B5EF4-FFF2-40B4-BE49-F238E27FC236}">
                <a16:creationId xmlns:a16="http://schemas.microsoft.com/office/drawing/2014/main" id="{DCEBB183-39AF-3798-4879-09FBB7783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5A0EA-2EEA-FCAC-A99A-61A5678B9FC7}"/>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233896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A0C1-293C-E597-3E4F-B3F8F1F43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09E4A-7C6B-3985-F9D9-053ADA22F6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12215-D91D-3BE3-4852-8E7C69AF82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6F9CD-F707-EF85-5C15-BFA98E99BD56}"/>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6" name="Footer Placeholder 5">
            <a:extLst>
              <a:ext uri="{FF2B5EF4-FFF2-40B4-BE49-F238E27FC236}">
                <a16:creationId xmlns:a16="http://schemas.microsoft.com/office/drawing/2014/main" id="{177860B8-5C70-61B6-37FC-2C592A992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A84A0-B718-9CA8-4441-DE36DAC91BB1}"/>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143928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1603-5F0D-C8E7-BC28-4745E897A4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82F47B-08C3-DF26-3F09-EB1B89D1C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20556-D642-2BA5-B7E1-2E33FC8130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74157-F4C6-B13E-62F8-2AAB87100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C6999-B23D-D813-BA2A-B8A9643AA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65397-1732-464C-D21E-83CD2CE34946}"/>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8" name="Footer Placeholder 7">
            <a:extLst>
              <a:ext uri="{FF2B5EF4-FFF2-40B4-BE49-F238E27FC236}">
                <a16:creationId xmlns:a16="http://schemas.microsoft.com/office/drawing/2014/main" id="{2DE2FFC6-4C48-B6D0-221B-F41D9386ED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75C4F-07F9-3EE8-79E4-BC95254DDF79}"/>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35863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4B5B-649E-D69E-8542-32E90866FB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BE89BD-F9A2-6BE9-6F55-2D64CA1FE73C}"/>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4" name="Footer Placeholder 3">
            <a:extLst>
              <a:ext uri="{FF2B5EF4-FFF2-40B4-BE49-F238E27FC236}">
                <a16:creationId xmlns:a16="http://schemas.microsoft.com/office/drawing/2014/main" id="{52284D42-9E7B-A11E-4081-010BE1740B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09FE11-84A9-0F40-EEFE-A2A0E8ECCD10}"/>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168898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2CE67-DEF9-D207-B245-4F0DEE946302}"/>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3" name="Footer Placeholder 2">
            <a:extLst>
              <a:ext uri="{FF2B5EF4-FFF2-40B4-BE49-F238E27FC236}">
                <a16:creationId xmlns:a16="http://schemas.microsoft.com/office/drawing/2014/main" id="{6855C615-4419-D2B4-5586-76F55C368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C5BE92-4B7F-16F7-E49B-F895F9BAD726}"/>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379478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82CA-50D4-F1BE-A2D0-3D8F1B171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5497A1-0FE2-3D1A-8AFE-E358F19DC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1B8D81-0865-43C9-B167-631FC3545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70F8A-6C7C-DE7B-2622-28160B1A6E37}"/>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6" name="Footer Placeholder 5">
            <a:extLst>
              <a:ext uri="{FF2B5EF4-FFF2-40B4-BE49-F238E27FC236}">
                <a16:creationId xmlns:a16="http://schemas.microsoft.com/office/drawing/2014/main" id="{EE5FF1E6-1CD4-5BDF-0186-820A70686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650C2-57FC-DE8D-36B0-8CB4CB5E896B}"/>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42193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B219-FD9D-936D-A886-55086DAD3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369F7F-3808-0563-C8FA-85910C5DB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3A8F3-08A3-E209-36CB-40D84E456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61903-2416-641A-43F9-0325B5E326A5}"/>
              </a:ext>
            </a:extLst>
          </p:cNvPr>
          <p:cNvSpPr>
            <a:spLocks noGrp="1"/>
          </p:cNvSpPr>
          <p:nvPr>
            <p:ph type="dt" sz="half" idx="10"/>
          </p:nvPr>
        </p:nvSpPr>
        <p:spPr/>
        <p:txBody>
          <a:bodyPr/>
          <a:lstStyle/>
          <a:p>
            <a:fld id="{4268F526-6B75-4EC7-A5FE-03B9A8DF1765}" type="datetimeFigureOut">
              <a:rPr lang="en-US" smtClean="0"/>
              <a:t>4/15/2023</a:t>
            </a:fld>
            <a:endParaRPr lang="en-US"/>
          </a:p>
        </p:txBody>
      </p:sp>
      <p:sp>
        <p:nvSpPr>
          <p:cNvPr id="6" name="Footer Placeholder 5">
            <a:extLst>
              <a:ext uri="{FF2B5EF4-FFF2-40B4-BE49-F238E27FC236}">
                <a16:creationId xmlns:a16="http://schemas.microsoft.com/office/drawing/2014/main" id="{64E93E22-6D0E-51E0-B71C-C13DCECB0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BEF89-097C-1ABA-0A23-F13ED8BC2680}"/>
              </a:ext>
            </a:extLst>
          </p:cNvPr>
          <p:cNvSpPr>
            <a:spLocks noGrp="1"/>
          </p:cNvSpPr>
          <p:nvPr>
            <p:ph type="sldNum" sz="quarter" idx="12"/>
          </p:nvPr>
        </p:nvSpPr>
        <p:spPr/>
        <p:txBody>
          <a:bodyPr/>
          <a:lstStyle/>
          <a:p>
            <a:fld id="{5E0F2A29-60D6-4155-9AB7-741FA6F4ED40}" type="slidenum">
              <a:rPr lang="en-US" smtClean="0"/>
              <a:t>‹#›</a:t>
            </a:fld>
            <a:endParaRPr lang="en-US"/>
          </a:p>
        </p:txBody>
      </p:sp>
    </p:spTree>
    <p:extLst>
      <p:ext uri="{BB962C8B-B14F-4D97-AF65-F5344CB8AC3E}">
        <p14:creationId xmlns:p14="http://schemas.microsoft.com/office/powerpoint/2010/main" val="102737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E55126-C2C9-DB0F-1824-0DB7892B1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037F7-A6B4-46DC-2E19-1D3B9AB00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7895A-FB0D-530D-3F7A-FC33AA6B5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8F526-6B75-4EC7-A5FE-03B9A8DF1765}" type="datetimeFigureOut">
              <a:rPr lang="en-US" smtClean="0"/>
              <a:t>4/15/2023</a:t>
            </a:fld>
            <a:endParaRPr lang="en-US"/>
          </a:p>
        </p:txBody>
      </p:sp>
      <p:sp>
        <p:nvSpPr>
          <p:cNvPr id="5" name="Footer Placeholder 4">
            <a:extLst>
              <a:ext uri="{FF2B5EF4-FFF2-40B4-BE49-F238E27FC236}">
                <a16:creationId xmlns:a16="http://schemas.microsoft.com/office/drawing/2014/main" id="{4F45859B-1986-043C-DEC8-E6D2C2F4F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343383-51F6-5257-E9BF-2306D593C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F2A29-60D6-4155-9AB7-741FA6F4ED40}" type="slidenum">
              <a:rPr lang="en-US" smtClean="0"/>
              <a:t>‹#›</a:t>
            </a:fld>
            <a:endParaRPr lang="en-US"/>
          </a:p>
        </p:txBody>
      </p:sp>
    </p:spTree>
    <p:extLst>
      <p:ext uri="{BB962C8B-B14F-4D97-AF65-F5344CB8AC3E}">
        <p14:creationId xmlns:p14="http://schemas.microsoft.com/office/powerpoint/2010/main" val="539198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382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64A1A684-CADF-CD05-E410-970C635239A6}"/>
              </a:ext>
            </a:extLst>
          </p:cNvPr>
          <p:cNvSpPr txBox="1"/>
          <p:nvPr/>
        </p:nvSpPr>
        <p:spPr>
          <a:xfrm>
            <a:off x="325400" y="905886"/>
            <a:ext cx="10970993" cy="5493812"/>
          </a:xfrm>
          <a:prstGeom prst="rect">
            <a:avLst/>
          </a:prstGeom>
          <a:noFill/>
        </p:spPr>
        <p:txBody>
          <a:bodyPr wrap="square" rtlCol="0">
            <a:spAutoFit/>
          </a:bodyPr>
          <a:lstStyle/>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Q7. If the volume of a sphere is equal to that of a cylinder having the same radius, then find the ratio of the radius to the height of the cylinder.</a:t>
            </a:r>
          </a:p>
          <a:p>
            <a:pPr algn="just">
              <a:lnSpc>
                <a:spcPct val="150000"/>
              </a:lnSpc>
            </a:pPr>
            <a:r>
              <a:rPr lang="hi-IN" sz="2400" dirty="0">
                <a:latin typeface="Cambria" panose="02040503050406030204" pitchFamily="18" charset="0"/>
                <a:ea typeface="Cambria" panose="02040503050406030204" pitchFamily="18" charset="0"/>
                <a:cs typeface="Rajdhani" panose="02000000000000000000" pitchFamily="2" charset="0"/>
              </a:rPr>
              <a:t>यदि एक गोले का आयतन समान त्रिज्या वाले बेलन के आयतन के बराबर है, तो त्रिज्या का बेलन की ऊँचाई से अनुपात ज्ञात कीजिए।</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(a) 1 ∶ 2</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(b) 2 ∶ 3</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(c) 3 ∶ 4</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(d) 3 ∶ 5</a:t>
            </a:r>
          </a:p>
        </p:txBody>
      </p:sp>
    </p:spTree>
    <p:extLst>
      <p:ext uri="{BB962C8B-B14F-4D97-AF65-F5344CB8AC3E}">
        <p14:creationId xmlns:p14="http://schemas.microsoft.com/office/powerpoint/2010/main" val="427928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7E728E70-EC7D-4995-2BC8-25E54ED9AEA1}"/>
              </a:ext>
            </a:extLst>
          </p:cNvPr>
          <p:cNvSpPr txBox="1"/>
          <p:nvPr/>
        </p:nvSpPr>
        <p:spPr>
          <a:xfrm>
            <a:off x="132008" y="1012135"/>
            <a:ext cx="11454217" cy="3693319"/>
          </a:xfrm>
          <a:prstGeom prst="rect">
            <a:avLst/>
          </a:prstGeom>
          <a:noFill/>
        </p:spPr>
        <p:txBody>
          <a:bodyPr wrap="square" rtlCol="0">
            <a:spAutoFit/>
          </a:bodyPr>
          <a:lstStyle/>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Q.8  Find the total surface area of hemi sphere, whose radius is 7 cm.</a:t>
            </a:r>
          </a:p>
          <a:p>
            <a:pPr algn="just">
              <a:lnSpc>
                <a:spcPct val="150000"/>
              </a:lnSpc>
            </a:pPr>
            <a:r>
              <a:rPr lang="hi-IN" sz="2400" dirty="0">
                <a:latin typeface="Cambria" panose="02040503050406030204" pitchFamily="18" charset="0"/>
                <a:ea typeface="Cambria" panose="02040503050406030204" pitchFamily="18" charset="0"/>
                <a:cs typeface="Rajdhani" panose="02000000000000000000" pitchFamily="2" charset="0"/>
              </a:rPr>
              <a:t>अर्द्ध गोले का कुल पृष्ठीय क्षेत्रफल ज्ञात कीजिए, जिसकी त्रिज्या 7 सेमी है।</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(a) 472 cm²</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(b) 492 cm²</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(c) 422 cm²</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(d) 462 cm²</a:t>
            </a:r>
          </a:p>
        </p:txBody>
      </p:sp>
    </p:spTree>
    <p:extLst>
      <p:ext uri="{BB962C8B-B14F-4D97-AF65-F5344CB8AC3E}">
        <p14:creationId xmlns:p14="http://schemas.microsoft.com/office/powerpoint/2010/main" val="394759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0C55E200-180E-ECC4-C307-D3222313BB2B}"/>
              </a:ext>
            </a:extLst>
          </p:cNvPr>
          <p:cNvSpPr txBox="1"/>
          <p:nvPr/>
        </p:nvSpPr>
        <p:spPr>
          <a:xfrm>
            <a:off x="238144" y="1111551"/>
            <a:ext cx="11058249" cy="5493812"/>
          </a:xfrm>
          <a:prstGeom prst="rect">
            <a:avLst/>
          </a:prstGeom>
          <a:noFill/>
        </p:spPr>
        <p:txBody>
          <a:bodyPr wrap="square" rtlCol="0">
            <a:spAutoFit/>
          </a:bodyPr>
          <a:lstStyle/>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Q.9  The ratio of the perimeter to the length of a rectangle is 5 : 2. If the area of the rectangle is 16 cm², then find the breadth of the rectangle (in cm).</a:t>
            </a:r>
          </a:p>
          <a:p>
            <a:pPr algn="just">
              <a:lnSpc>
                <a:spcPct val="150000"/>
              </a:lnSpc>
            </a:pPr>
            <a:r>
              <a:rPr lang="hi-IN" sz="2400" dirty="0">
                <a:latin typeface="Cambria" panose="02040503050406030204" pitchFamily="18" charset="0"/>
                <a:ea typeface="Cambria" panose="02040503050406030204" pitchFamily="18" charset="0"/>
                <a:cs typeface="Rajdhani" panose="02000000000000000000" pitchFamily="2" charset="0"/>
              </a:rPr>
              <a:t>एक आयत की लंबाई से परिमाप का अनुपात 5 : 2 है। यदि आयत का क्षेत्रफल 16 सेमी² है, तो आयत की चौड़ाई (सेमी में) ज्ञात कीजिए।</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(a) 8</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(b) 6</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(c) 4</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(d) 2</a:t>
            </a:r>
          </a:p>
        </p:txBody>
      </p:sp>
    </p:spTree>
    <p:extLst>
      <p:ext uri="{BB962C8B-B14F-4D97-AF65-F5344CB8AC3E}">
        <p14:creationId xmlns:p14="http://schemas.microsoft.com/office/powerpoint/2010/main" val="22111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C9209A54-AEAE-2532-B12B-F6946289885A}"/>
              </a:ext>
            </a:extLst>
          </p:cNvPr>
          <p:cNvSpPr txBox="1"/>
          <p:nvPr/>
        </p:nvSpPr>
        <p:spPr>
          <a:xfrm>
            <a:off x="197322" y="1273745"/>
            <a:ext cx="11058249" cy="329320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Q10. Two numbers are in the ratio 3 : 5. Their Least Common Multiple (L.C.M) is 105. Then the numbers are ________</a:t>
            </a:r>
          </a:p>
          <a:p>
            <a:pPr algn="just"/>
            <a:r>
              <a:rPr lang="hi-IN" sz="2400" dirty="0">
                <a:latin typeface="Cambria" panose="02040503050406030204" pitchFamily="18" charset="0"/>
                <a:ea typeface="Cambria" panose="02040503050406030204" pitchFamily="18" charset="0"/>
                <a:cs typeface="Rajdhani" panose="02000000000000000000" pitchFamily="2" charset="0"/>
              </a:rPr>
              <a:t>दो संख्याएँ 3 : 5 के अनुपात में हैं। उनका लघुत्तम समापवर्त्य (</a:t>
            </a:r>
            <a:r>
              <a:rPr lang="en-US" sz="2400" dirty="0">
                <a:latin typeface="Cambria" panose="02040503050406030204" pitchFamily="18" charset="0"/>
                <a:ea typeface="Cambria" panose="02040503050406030204" pitchFamily="18" charset="0"/>
                <a:cs typeface="Rajdhani" panose="02000000000000000000" pitchFamily="2" charset="0"/>
              </a:rPr>
              <a:t>L.C.M) 105 </a:t>
            </a:r>
            <a:r>
              <a:rPr lang="hi-IN" sz="2400" dirty="0">
                <a:latin typeface="Cambria" panose="02040503050406030204" pitchFamily="18" charset="0"/>
                <a:ea typeface="Cambria" panose="02040503050406030204" pitchFamily="18" charset="0"/>
                <a:cs typeface="Rajdhani" panose="02000000000000000000" pitchFamily="2" charset="0"/>
              </a:rPr>
              <a:t>है। तब संख्याएँ हैं ________</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30, 50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21, 35</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15, 25</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27, 45</a:t>
            </a:r>
          </a:p>
        </p:txBody>
      </p:sp>
    </p:spTree>
    <p:extLst>
      <p:ext uri="{BB962C8B-B14F-4D97-AF65-F5344CB8AC3E}">
        <p14:creationId xmlns:p14="http://schemas.microsoft.com/office/powerpoint/2010/main" val="38045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7E6D5BC6-1FAF-BEEA-2D84-F296CFD8F22E}"/>
              </a:ext>
            </a:extLst>
          </p:cNvPr>
          <p:cNvSpPr txBox="1"/>
          <p:nvPr/>
        </p:nvSpPr>
        <p:spPr>
          <a:xfrm>
            <a:off x="238144" y="1111551"/>
            <a:ext cx="11058249" cy="4293483"/>
          </a:xfrm>
          <a:prstGeom prst="rect">
            <a:avLst/>
          </a:prstGeom>
          <a:noFill/>
        </p:spPr>
        <p:txBody>
          <a:bodyPr wrap="square" rtlCol="0">
            <a:spAutoFit/>
          </a:bodyPr>
          <a:lstStyle/>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Q11. Three successive discounts of 10%, 14% and 15% is equivalent to an approximate single discount of:</a:t>
            </a:r>
          </a:p>
          <a:p>
            <a:pPr algn="just">
              <a:lnSpc>
                <a:spcPct val="150000"/>
              </a:lnSpc>
            </a:pPr>
            <a:r>
              <a:rPr lang="hi-IN" sz="2400" dirty="0">
                <a:latin typeface="Cambria" panose="02040503050406030204" pitchFamily="18" charset="0"/>
                <a:ea typeface="Cambria" panose="02040503050406030204" pitchFamily="18" charset="0"/>
                <a:cs typeface="Rajdhani" panose="02000000000000000000" pitchFamily="2" charset="0"/>
              </a:rPr>
              <a:t>10%, 14% और 15% की लगातार तीन छूट लगभग एक एकल छूट के बराबर है:</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(a) 39% </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(b) 28% </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(c) 31% </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(d) 34% </a:t>
            </a:r>
          </a:p>
        </p:txBody>
      </p:sp>
    </p:spTree>
    <p:extLst>
      <p:ext uri="{BB962C8B-B14F-4D97-AF65-F5344CB8AC3E}">
        <p14:creationId xmlns:p14="http://schemas.microsoft.com/office/powerpoint/2010/main" val="78937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CB00B34F-BC55-4E06-6B61-39685EFEE4E6}"/>
              </a:ext>
            </a:extLst>
          </p:cNvPr>
          <p:cNvSpPr txBox="1"/>
          <p:nvPr/>
        </p:nvSpPr>
        <p:spPr>
          <a:xfrm>
            <a:off x="162115" y="1273745"/>
            <a:ext cx="11117950" cy="369331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Q12. Manoj and Kritika divide a sum of Rs. 20,000 in the ratio of 5 ∶ 3. If Rs.6,000 is added to each of their shares, what would be the new ratio formed?</a:t>
            </a:r>
          </a:p>
          <a:p>
            <a:pPr algn="just"/>
            <a:r>
              <a:rPr lang="hi-IN" sz="2400" dirty="0">
                <a:latin typeface="Cambria" panose="02040503050406030204" pitchFamily="18" charset="0"/>
                <a:ea typeface="Cambria" panose="02040503050406030204" pitchFamily="18" charset="0"/>
                <a:cs typeface="Rajdhani" panose="02000000000000000000" pitchFamily="2" charset="0"/>
              </a:rPr>
              <a:t>मनोज और कृतिका रुपये की राशि बांटते हैं। 20,000 5 ∶ 3 के अनुपात में। यदि उनके प्रत्येक शेयर में 6,000 रुपये जोड़े जाते हैं, तो नया अनुपात क्या होगा?</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31 ∶ 27</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35 ∶ 25</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45 ∶ 37</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37 ∶ 27</a:t>
            </a:r>
          </a:p>
        </p:txBody>
      </p:sp>
    </p:spTree>
    <p:extLst>
      <p:ext uri="{BB962C8B-B14F-4D97-AF65-F5344CB8AC3E}">
        <p14:creationId xmlns:p14="http://schemas.microsoft.com/office/powerpoint/2010/main" val="200468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170B356E-FCF0-7364-24BB-346F29087506}"/>
              </a:ext>
            </a:extLst>
          </p:cNvPr>
          <p:cNvSpPr txBox="1"/>
          <p:nvPr/>
        </p:nvSpPr>
        <p:spPr>
          <a:xfrm>
            <a:off x="189159" y="1273745"/>
            <a:ext cx="11159199" cy="4093428"/>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Q13. An article seller sells two chairs for Rs 220 each. On one of these transactions, he gains 10% and on the other, he loses 10%. Find the overall gain or loss% made on the complete transaction.</a:t>
            </a:r>
          </a:p>
          <a:p>
            <a:pPr algn="just"/>
            <a:r>
              <a:rPr lang="hi-IN" sz="2400" dirty="0">
                <a:latin typeface="Cambria" panose="02040503050406030204" pitchFamily="18" charset="0"/>
                <a:ea typeface="Cambria" panose="02040503050406030204" pitchFamily="18" charset="0"/>
                <a:cs typeface="Rajdhani" panose="02000000000000000000" pitchFamily="2" charset="0"/>
              </a:rPr>
              <a:t>एक वस्तु विक्रेता दो कुर्सियों में से प्रत्येक को 220 रुपये में बेचता है। इनमें से एक लेनदेन पर उसे 10% का लाभ होता है और दूसरे पर उसे 10% की हानि होती है। पूरे लेन-देन पर हुए कुल लाभ या हानि% का पता लगाएं।</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1% gain</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1% loss</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1.5% gain</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0%</a:t>
            </a:r>
          </a:p>
        </p:txBody>
      </p:sp>
    </p:spTree>
    <p:extLst>
      <p:ext uri="{BB962C8B-B14F-4D97-AF65-F5344CB8AC3E}">
        <p14:creationId xmlns:p14="http://schemas.microsoft.com/office/powerpoint/2010/main" val="90102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80484551-A81D-BA2F-951E-5CD40AD42ABB}"/>
              </a:ext>
            </a:extLst>
          </p:cNvPr>
          <p:cNvSpPr txBox="1"/>
          <p:nvPr/>
        </p:nvSpPr>
        <p:spPr>
          <a:xfrm>
            <a:off x="171243" y="1273745"/>
            <a:ext cx="11631116" cy="369331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Q14. The ratio of the present ages of a mother and daughter is 3 : 1. Five years ago, the ratio of their ages was 5 : 1. Find the age of the mother 41 years hence.</a:t>
            </a:r>
          </a:p>
          <a:p>
            <a:pPr algn="just"/>
            <a:r>
              <a:rPr lang="hi-IN" sz="2400" dirty="0">
                <a:latin typeface="Cambria" panose="02040503050406030204" pitchFamily="18" charset="0"/>
                <a:ea typeface="Cambria" panose="02040503050406030204" pitchFamily="18" charset="0"/>
                <a:cs typeface="Rajdhani" panose="02000000000000000000" pitchFamily="2" charset="0"/>
              </a:rPr>
              <a:t>एक माँ और बेटी की वर्तमान आयु का अनुपात 3:1 है। पाँच वर्ष पहले, उनकी आयु का अनुपात 5:1 था। 41 वर्ष बाद माँ की आयु ज्ञात कीजिए।</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68 years</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71 years</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65 years</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70 years</a:t>
            </a:r>
          </a:p>
        </p:txBody>
      </p:sp>
    </p:spTree>
    <p:extLst>
      <p:ext uri="{BB962C8B-B14F-4D97-AF65-F5344CB8AC3E}">
        <p14:creationId xmlns:p14="http://schemas.microsoft.com/office/powerpoint/2010/main" val="204692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5DB499A1-0FFE-D2FF-7CE8-AA4458271163}"/>
              </a:ext>
            </a:extLst>
          </p:cNvPr>
          <p:cNvSpPr txBox="1"/>
          <p:nvPr/>
        </p:nvSpPr>
        <p:spPr>
          <a:xfrm>
            <a:off x="311085" y="1198752"/>
            <a:ext cx="11314039" cy="3631763"/>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Q15 . A person divides his entire journey into two equal part and covers it in 35 minutes at the speed of 18 km/h and 24 km/h respectively, then find the distance?</a:t>
            </a:r>
          </a:p>
          <a:p>
            <a:pPr algn="just"/>
            <a:r>
              <a:rPr lang="hi-IN" sz="2400" dirty="0">
                <a:latin typeface="Cambria" panose="02040503050406030204" pitchFamily="18" charset="0"/>
                <a:ea typeface="Cambria" panose="02040503050406030204" pitchFamily="18" charset="0"/>
                <a:cs typeface="Rajdhani" panose="02000000000000000000" pitchFamily="2" charset="0"/>
              </a:rPr>
              <a:t>एक व्यक्ति अपनी पूरी यात्रा को दो बराबर भागों में विभाजित करता है और इसे क्रमशः 18 किमी/घंटा और 24 किमी/घंटा की गति से 35 मिनट में तय करता है, तो दूरी ज्ञात कीजिये?</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10 Km</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12 Km</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14 Km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15 Km</a:t>
            </a:r>
          </a:p>
        </p:txBody>
      </p:sp>
    </p:spTree>
    <p:extLst>
      <p:ext uri="{BB962C8B-B14F-4D97-AF65-F5344CB8AC3E}">
        <p14:creationId xmlns:p14="http://schemas.microsoft.com/office/powerpoint/2010/main" val="423895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1A2ADE8A-A2B0-2F61-8068-040052246279}"/>
              </a:ext>
            </a:extLst>
          </p:cNvPr>
          <p:cNvSpPr txBox="1"/>
          <p:nvPr/>
        </p:nvSpPr>
        <p:spPr>
          <a:xfrm>
            <a:off x="0" y="1111551"/>
            <a:ext cx="11802359" cy="6863417"/>
          </a:xfrm>
          <a:prstGeom prst="rect">
            <a:avLst/>
          </a:prstGeom>
          <a:noFill/>
        </p:spPr>
        <p:txBody>
          <a:bodyPr wrap="square" rtlCol="0">
            <a:spAutoFit/>
          </a:bodyPr>
          <a:lstStyle/>
          <a:p>
            <a:pPr algn="just"/>
            <a:r>
              <a:rPr lang="en-US" sz="2200" b="1" dirty="0">
                <a:latin typeface="Cambria" panose="02040503050406030204" pitchFamily="18" charset="0"/>
                <a:ea typeface="Cambria" panose="02040503050406030204" pitchFamily="18" charset="0"/>
                <a:cs typeface="Rajdhani" panose="02000000000000000000" pitchFamily="2" charset="0"/>
              </a:rPr>
              <a:t>Q16. Directions: Study the following pie chart carefully and answer the questions.</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The pie chart given below shows the percentage distribution of the total number of male faculties in six different schools.</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Total male faculties in all schools together = 8400</a:t>
            </a: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r>
              <a:rPr lang="en-US" sz="2200" b="1" dirty="0">
                <a:latin typeface="Cambria" panose="02040503050406030204" pitchFamily="18" charset="0"/>
                <a:ea typeface="Cambria" panose="02040503050406030204" pitchFamily="18" charset="0"/>
                <a:cs typeface="Rajdhani" panose="02000000000000000000" pitchFamily="2" charset="0"/>
              </a:rPr>
              <a:t>If the total number of faculties in school F is 1820. Then female faculties in school F are what percentage more/less than total male faculties in school B?</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(a) 75%		(b) 66.66%		(c) 81.66%		(d) 89%</a:t>
            </a: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p:txBody>
      </p:sp>
      <p:pic>
        <p:nvPicPr>
          <p:cNvPr id="4" name="Picture 3">
            <a:extLst>
              <a:ext uri="{FF2B5EF4-FFF2-40B4-BE49-F238E27FC236}">
                <a16:creationId xmlns:a16="http://schemas.microsoft.com/office/drawing/2014/main" id="{BAA6A785-77C7-EE9F-00A9-4B60F1C8A719}"/>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20000" contrast="-40000"/>
                    </a14:imgEffect>
                  </a14:imgLayer>
                </a14:imgProps>
              </a:ext>
            </a:extLst>
          </a:blip>
          <a:stretch>
            <a:fillRect/>
          </a:stretch>
        </p:blipFill>
        <p:spPr>
          <a:xfrm>
            <a:off x="1361440" y="2679153"/>
            <a:ext cx="2467026" cy="2449051"/>
          </a:xfrm>
          <a:prstGeom prst="rect">
            <a:avLst/>
          </a:prstGeom>
        </p:spPr>
      </p:pic>
    </p:spTree>
    <p:extLst>
      <p:ext uri="{BB962C8B-B14F-4D97-AF65-F5344CB8AC3E}">
        <p14:creationId xmlns:p14="http://schemas.microsoft.com/office/powerpoint/2010/main" val="278606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724957D-B33A-1021-ECED-BC21B75EC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16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5D5F03A0-D1E3-0F00-873C-88208D3071B6}"/>
              </a:ext>
            </a:extLst>
          </p:cNvPr>
          <p:cNvSpPr txBox="1"/>
          <p:nvPr/>
        </p:nvSpPr>
        <p:spPr>
          <a:xfrm>
            <a:off x="246308" y="1299772"/>
            <a:ext cx="11058249" cy="3631763"/>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Q17. A pipe can fill a cistern in 12 hours and another pipe can empty it completely in 18 hours, If both the pipes are opened together, then the cistern will be filled in :</a:t>
            </a:r>
          </a:p>
          <a:p>
            <a:pPr algn="just"/>
            <a:r>
              <a:rPr lang="hi-IN" sz="2400" dirty="0">
                <a:latin typeface="Cambria" panose="02040503050406030204" pitchFamily="18" charset="0"/>
                <a:ea typeface="Cambria" panose="02040503050406030204" pitchFamily="18" charset="0"/>
                <a:cs typeface="Rajdhani" panose="02000000000000000000" pitchFamily="2" charset="0"/>
              </a:rPr>
              <a:t>एक पाइप एक टंकी को 12 घंटे में भर सकता है और दूसरा पाइप उसे 18 घंटे में पूरी तरह से खाली कर सकता है, यदि दोनों पाइपों को एक साथ खोल दिया जाए, तो टंकी कितने घंटे में भर जाएगी?</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30 hours</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36 hours</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40 hours</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44 hours</a:t>
            </a:r>
          </a:p>
        </p:txBody>
      </p:sp>
    </p:spTree>
    <p:extLst>
      <p:ext uri="{BB962C8B-B14F-4D97-AF65-F5344CB8AC3E}">
        <p14:creationId xmlns:p14="http://schemas.microsoft.com/office/powerpoint/2010/main" val="112899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4E62EB69-47BD-9423-4AD5-1637FD6BE4FB}"/>
              </a:ext>
            </a:extLst>
          </p:cNvPr>
          <p:cNvSpPr txBox="1"/>
          <p:nvPr/>
        </p:nvSpPr>
        <p:spPr>
          <a:xfrm>
            <a:off x="333564" y="1516143"/>
            <a:ext cx="10908657" cy="329320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Q18 . What should be the value of the greatest number that divides 1267 and 3742 and leaves 17 as remainder in both case?</a:t>
            </a:r>
          </a:p>
          <a:p>
            <a:pPr algn="just"/>
            <a:r>
              <a:rPr lang="hi-IN" sz="2400" dirty="0">
                <a:latin typeface="Cambria" panose="02040503050406030204" pitchFamily="18" charset="0"/>
                <a:ea typeface="Cambria" panose="02040503050406030204" pitchFamily="18" charset="0"/>
                <a:cs typeface="Rajdhani" panose="02000000000000000000" pitchFamily="2" charset="0"/>
              </a:rPr>
              <a:t>वह बड़ी से बड़ी संख्या का मान क्या होना चाहिए जिससे 1267 और 3742 को भाग देने पर दोनों स्थितियों में 17 शेष रहे?</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50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75</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125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25 </a:t>
            </a:r>
          </a:p>
        </p:txBody>
      </p:sp>
    </p:spTree>
    <p:extLst>
      <p:ext uri="{BB962C8B-B14F-4D97-AF65-F5344CB8AC3E}">
        <p14:creationId xmlns:p14="http://schemas.microsoft.com/office/powerpoint/2010/main" val="59448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BD734F9-C26E-8EFD-B525-15DC40685F4F}"/>
                  </a:ext>
                </a:extLst>
              </p:cNvPr>
              <p:cNvSpPr txBox="1"/>
              <p:nvPr/>
            </p:nvSpPr>
            <p:spPr>
              <a:xfrm>
                <a:off x="107515" y="1299772"/>
                <a:ext cx="11454217" cy="229158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Q19 . The value of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𝟕</m:t>
                    </m:r>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𝟕</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𝟏𝟓</m:t>
                        </m:r>
                      </m:den>
                    </m:f>
                    <m:r>
                      <a:rPr lang="en-US" sz="2600" b="1" i="1" smtClean="0">
                        <a:latin typeface="Cambria Math" panose="02040503050406030204" pitchFamily="18" charset="0"/>
                        <a:ea typeface="Cambria" panose="02040503050406030204" pitchFamily="18" charset="0"/>
                        <a:cs typeface="Rajdhani" panose="02000000000000000000" pitchFamily="2" charset="0"/>
                      </a:rPr>
                      <m:t>÷</m:t>
                    </m:r>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𝟒</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𝟗</m:t>
                        </m:r>
                      </m:den>
                    </m:f>
                    <m:r>
                      <a:rPr lang="en-US" sz="2600" b="1" i="1" smtClean="0">
                        <a:latin typeface="Cambria Math" panose="02040503050406030204" pitchFamily="18" charset="0"/>
                        <a:ea typeface="Cambria" panose="02040503050406030204" pitchFamily="18" charset="0"/>
                        <a:cs typeface="Rajdhani" panose="02000000000000000000" pitchFamily="2" charset="0"/>
                      </a:rPr>
                      <m:t> </m:t>
                    </m:r>
                    <m:r>
                      <a:rPr lang="en-US" sz="2600" b="1" i="1" smtClean="0">
                        <a:latin typeface="Cambria Math" panose="02040503050406030204" pitchFamily="18" charset="0"/>
                        <a:ea typeface="Cambria" panose="02040503050406030204" pitchFamily="18" charset="0"/>
                        <a:cs typeface="Rajdhani" panose="02000000000000000000" pitchFamily="2" charset="0"/>
                      </a:rPr>
                      <m:t>𝒐𝒇</m:t>
                    </m:r>
                    <m:r>
                      <a:rPr lang="en-US" sz="2600" b="1" i="1" smtClean="0">
                        <a:latin typeface="Cambria Math" panose="02040503050406030204" pitchFamily="18" charset="0"/>
                        <a:ea typeface="Cambria" panose="02040503050406030204" pitchFamily="18" charset="0"/>
                        <a:cs typeface="Rajdhani" panose="02000000000000000000" pitchFamily="2" charset="0"/>
                      </a:rPr>
                      <m:t> </m:t>
                    </m:r>
                    <m:d>
                      <m:d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dPr>
                      <m:e>
                        <m:r>
                          <a:rPr lang="en-US" sz="2600" b="1" i="1" smtClean="0">
                            <a:latin typeface="Cambria Math" panose="02040503050406030204" pitchFamily="18" charset="0"/>
                            <a:ea typeface="Cambria" panose="02040503050406030204" pitchFamily="18" charset="0"/>
                            <a:cs typeface="Rajdhani" panose="02000000000000000000" pitchFamily="2" charset="0"/>
                          </a:rPr>
                          <m:t>𝟒</m:t>
                        </m:r>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𝟕</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𝟏𝟎</m:t>
                            </m:r>
                          </m:den>
                        </m:f>
                        <m:r>
                          <a:rPr lang="en-US" sz="2600" b="1" i="1" smtClean="0">
                            <a:latin typeface="Cambria Math" panose="02040503050406030204" pitchFamily="18" charset="0"/>
                            <a:ea typeface="Cambria" panose="02040503050406030204" pitchFamily="18" charset="0"/>
                            <a:cs typeface="Rajdhani" panose="02000000000000000000" pitchFamily="2" charset="0"/>
                          </a:rPr>
                          <m:t>+</m:t>
                        </m:r>
                        <m:r>
                          <a:rPr lang="en-US" sz="2600" b="1" i="1" smtClean="0">
                            <a:latin typeface="Cambria Math" panose="02040503050406030204" pitchFamily="18" charset="0"/>
                            <a:ea typeface="Cambria" panose="02040503050406030204" pitchFamily="18" charset="0"/>
                            <a:cs typeface="Rajdhani" panose="02000000000000000000" pitchFamily="2" charset="0"/>
                          </a:rPr>
                          <m:t>𝟓</m:t>
                        </m:r>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𝟏</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𝟓</m:t>
                            </m:r>
                          </m:den>
                        </m:f>
                      </m:e>
                    </m:d>
                    <m:r>
                      <a:rPr lang="en-US" sz="2600" b="1" i="1" smtClean="0">
                        <a:latin typeface="Cambria Math" panose="02040503050406030204" pitchFamily="18" charset="0"/>
                        <a:ea typeface="Cambria" panose="02040503050406030204" pitchFamily="18" charset="0"/>
                        <a:cs typeface="Rajdhani" panose="02000000000000000000" pitchFamily="2" charset="0"/>
                      </a:rPr>
                      <m:t>+</m:t>
                    </m:r>
                    <m:d>
                      <m:d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dPr>
                      <m:e>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𝟐</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𝟑</m:t>
                            </m:r>
                          </m:den>
                        </m:f>
                        <m:r>
                          <a:rPr lang="en-US" sz="2600" b="1" i="1" smtClean="0">
                            <a:latin typeface="Cambria Math" panose="02040503050406030204" pitchFamily="18" charset="0"/>
                            <a:ea typeface="Cambria" panose="02040503050406030204" pitchFamily="18" charset="0"/>
                            <a:cs typeface="Rajdhani" panose="02000000000000000000" pitchFamily="2" charset="0"/>
                          </a:rPr>
                          <m:t> −</m:t>
                        </m:r>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𝟒</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𝟏𝟏</m:t>
                            </m:r>
                          </m:den>
                        </m:f>
                      </m:e>
                    </m:d>
                  </m:oMath>
                </a14:m>
                <a:r>
                  <a:rPr lang="en-US" sz="2600" b="1" dirty="0">
                    <a:latin typeface="Cambria" panose="02040503050406030204" pitchFamily="18" charset="0"/>
                    <a:ea typeface="Cambria" panose="02040503050406030204" pitchFamily="18" charset="0"/>
                    <a:cs typeface="Rajdhani" panose="02000000000000000000" pitchFamily="2" charset="0"/>
                  </a:rPr>
                  <a:t> is: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(a) 1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5</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2</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10</a:t>
                </a:r>
              </a:p>
            </p:txBody>
          </p:sp>
        </mc:Choice>
        <mc:Fallback>
          <p:sp>
            <p:nvSpPr>
              <p:cNvPr id="3" name="TextBox 2">
                <a:extLst>
                  <a:ext uri="{FF2B5EF4-FFF2-40B4-BE49-F238E27FC236}">
                    <a16:creationId xmlns:a16="http://schemas.microsoft.com/office/drawing/2014/main" id="{ABD734F9-C26E-8EFD-B525-15DC40685F4F}"/>
                  </a:ext>
                </a:extLst>
              </p:cNvPr>
              <p:cNvSpPr txBox="1">
                <a:spLocks noRot="1" noChangeAspect="1" noMove="1" noResize="1" noEditPoints="1" noAdjustHandles="1" noChangeArrowheads="1" noChangeShapeType="1" noTextEdit="1"/>
              </p:cNvSpPr>
              <p:nvPr/>
            </p:nvSpPr>
            <p:spPr>
              <a:xfrm>
                <a:off x="107515" y="1299772"/>
                <a:ext cx="11454217" cy="2291589"/>
              </a:xfrm>
              <a:prstGeom prst="rect">
                <a:avLst/>
              </a:prstGeom>
              <a:blipFill>
                <a:blip r:embed="rId3"/>
                <a:stretch>
                  <a:fillRect l="-958" b="-5851"/>
                </a:stretch>
              </a:blipFill>
            </p:spPr>
            <p:txBody>
              <a:bodyPr/>
              <a:lstStyle/>
              <a:p>
                <a:r>
                  <a:rPr lang="en-US">
                    <a:noFill/>
                  </a:rPr>
                  <a:t> </a:t>
                </a:r>
              </a:p>
            </p:txBody>
          </p:sp>
        </mc:Fallback>
      </mc:AlternateContent>
    </p:spTree>
    <p:extLst>
      <p:ext uri="{BB962C8B-B14F-4D97-AF65-F5344CB8AC3E}">
        <p14:creationId xmlns:p14="http://schemas.microsoft.com/office/powerpoint/2010/main" val="311331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8696A25E-761E-1539-B815-7E20D4A7196C}"/>
              </a:ext>
            </a:extLst>
          </p:cNvPr>
          <p:cNvSpPr txBox="1"/>
          <p:nvPr/>
        </p:nvSpPr>
        <p:spPr>
          <a:xfrm>
            <a:off x="171243" y="1111551"/>
            <a:ext cx="11678250" cy="329320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Q20. A wire is bent to form a square of area 154 cm², If the same wire is bent to form a ring, then find the area enclosed by that ring.</a:t>
            </a:r>
          </a:p>
          <a:p>
            <a:pPr algn="just"/>
            <a:r>
              <a:rPr lang="hi-IN" sz="2600" dirty="0">
                <a:latin typeface="Cambria" panose="02040503050406030204" pitchFamily="18" charset="0"/>
                <a:ea typeface="Cambria" panose="02040503050406030204" pitchFamily="18" charset="0"/>
                <a:cs typeface="Rajdhani" panose="02000000000000000000" pitchFamily="2" charset="0"/>
              </a:rPr>
              <a:t>एक तार को 154 सेमी² क्षेत्रफल का एक वर्ग बनाने के लिए मोड़ा जाता है, यदि उसी तार को मोड़कर एक वलय बनाया जाए, तो उस वलय से घिरा क्षेत्रफल ज्ञात कीजिए।</a:t>
            </a:r>
            <a:endParaRPr lang="en-US" sz="26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196 cm²</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169 cm²</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144 cm²</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72 cm²</a:t>
            </a:r>
          </a:p>
        </p:txBody>
      </p:sp>
    </p:spTree>
    <p:extLst>
      <p:ext uri="{BB962C8B-B14F-4D97-AF65-F5344CB8AC3E}">
        <p14:creationId xmlns:p14="http://schemas.microsoft.com/office/powerpoint/2010/main" val="5209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7A320F54-55AB-C7B0-ABB0-7FC160433847}"/>
              </a:ext>
            </a:extLst>
          </p:cNvPr>
          <p:cNvSpPr txBox="1"/>
          <p:nvPr/>
        </p:nvSpPr>
        <p:spPr>
          <a:xfrm>
            <a:off x="0" y="1111551"/>
            <a:ext cx="11934334" cy="5293757"/>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Q21. Consider the following table and answer the question </a:t>
            </a: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Which of the following statement is correct?</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I. The ratio of the weight of Vinay, Rajiv, and </a:t>
            </a:r>
            <a:r>
              <a:rPr lang="en-US" sz="2600" b="1" dirty="0" err="1">
                <a:latin typeface="Cambria" panose="02040503050406030204" pitchFamily="18" charset="0"/>
                <a:ea typeface="Cambria" panose="02040503050406030204" pitchFamily="18" charset="0"/>
                <a:cs typeface="Rajdhani" panose="02000000000000000000" pitchFamily="2" charset="0"/>
              </a:rPr>
              <a:t>Rajan</a:t>
            </a:r>
            <a:r>
              <a:rPr lang="en-US" sz="2600" b="1" dirty="0">
                <a:latin typeface="Cambria" panose="02040503050406030204" pitchFamily="18" charset="0"/>
                <a:ea typeface="Cambria" panose="02040503050406030204" pitchFamily="18" charset="0"/>
                <a:cs typeface="Rajdhani" panose="02000000000000000000" pitchFamily="2" charset="0"/>
              </a:rPr>
              <a:t> to the Suraj, Rohit, and Ram is 1 :1.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II, The weight of Suraj is 150% of the weight of Rohit.</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(a) Only I 			(b) Only II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Both I and II		(d) Neither I nor II</a:t>
            </a:r>
          </a:p>
        </p:txBody>
      </p:sp>
      <p:pic>
        <p:nvPicPr>
          <p:cNvPr id="4" name="Picture 3">
            <a:extLst>
              <a:ext uri="{FF2B5EF4-FFF2-40B4-BE49-F238E27FC236}">
                <a16:creationId xmlns:a16="http://schemas.microsoft.com/office/drawing/2014/main" id="{FB61CAB6-506E-1C56-1940-DEF98A39CFDE}"/>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20000" contrast="-40000"/>
                    </a14:imgEffect>
                  </a14:imgLayer>
                </a14:imgProps>
              </a:ext>
            </a:extLst>
          </a:blip>
          <a:stretch>
            <a:fillRect/>
          </a:stretch>
        </p:blipFill>
        <p:spPr>
          <a:xfrm>
            <a:off x="1294127" y="1634771"/>
            <a:ext cx="3564312" cy="2360059"/>
          </a:xfrm>
          <a:prstGeom prst="rect">
            <a:avLst/>
          </a:prstGeom>
        </p:spPr>
      </p:pic>
    </p:spTree>
    <p:extLst>
      <p:ext uri="{BB962C8B-B14F-4D97-AF65-F5344CB8AC3E}">
        <p14:creationId xmlns:p14="http://schemas.microsoft.com/office/powerpoint/2010/main" val="2772790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413BB0EE-CC69-843F-D801-008E65033451}"/>
              </a:ext>
            </a:extLst>
          </p:cNvPr>
          <p:cNvSpPr txBox="1"/>
          <p:nvPr/>
        </p:nvSpPr>
        <p:spPr>
          <a:xfrm>
            <a:off x="270464" y="1198752"/>
            <a:ext cx="11503614" cy="4093428"/>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Q22. A trader bought 50 kg of wheat at Rs. 7 per kg and 20 kg of wheat at Rs. 8 per kg. He mixed the two and sold the mixture at Rs. 10 per kg. What is his profit?</a:t>
            </a:r>
          </a:p>
          <a:p>
            <a:pPr algn="just"/>
            <a:r>
              <a:rPr lang="hi-IN" sz="2600" dirty="0">
                <a:latin typeface="Cambria" panose="02040503050406030204" pitchFamily="18" charset="0"/>
                <a:ea typeface="Cambria" panose="02040503050406030204" pitchFamily="18" charset="0"/>
                <a:cs typeface="Rajdhani" panose="02000000000000000000" pitchFamily="2" charset="0"/>
              </a:rPr>
              <a:t>एक व्यापारी ने रुपये में 50 किलो गेहूं खरीदा। 7 प्रति किलो और 20 किलो गेहूं रु। 8 प्रति किग्रा. उसने दोनों को मिला दिया और मिश्रण को रुपये में बेच दिया। 10 प्रति किग्रा. उसका लाभ क्या है?</a:t>
            </a:r>
            <a:endParaRPr lang="en-US" sz="26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Rs. 510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Rs. 700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Rs. 190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Rs. 290</a:t>
            </a:r>
          </a:p>
        </p:txBody>
      </p:sp>
    </p:spTree>
    <p:extLst>
      <p:ext uri="{BB962C8B-B14F-4D97-AF65-F5344CB8AC3E}">
        <p14:creationId xmlns:p14="http://schemas.microsoft.com/office/powerpoint/2010/main" val="220519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854C2BF-7ABE-7AE6-0940-65F9099E5866}"/>
                  </a:ext>
                </a:extLst>
              </p:cNvPr>
              <p:cNvSpPr txBox="1"/>
              <p:nvPr/>
            </p:nvSpPr>
            <p:spPr>
              <a:xfrm>
                <a:off x="311085" y="1198752"/>
                <a:ext cx="11314039" cy="4893647"/>
              </a:xfrm>
              <a:prstGeom prst="rect">
                <a:avLst/>
              </a:prstGeom>
              <a:noFill/>
            </p:spPr>
            <p:txBody>
              <a:bodyPr wrap="square" rtlCol="0">
                <a:spAutoFit/>
              </a:bodyPr>
              <a:lstStyle/>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Q23. The ratio of two numbers A and B is 5 : 8. If 5 is added to each of A and B, then the ratio becomes 2 : 3 the difference in A and B is: </a:t>
                </a:r>
              </a:p>
              <a:p>
                <a:pPr algn="just">
                  <a:lnSpc>
                    <a:spcPct val="150000"/>
                  </a:lnSpc>
                </a:pPr>
                <a:r>
                  <a:rPr lang="hi-IN" sz="2600" dirty="0">
                    <a:latin typeface="Cambria" panose="02040503050406030204" pitchFamily="18" charset="0"/>
                    <a:ea typeface="Cambria" panose="02040503050406030204" pitchFamily="18" charset="0"/>
                    <a:cs typeface="Rajdhani" panose="02000000000000000000" pitchFamily="2" charset="0"/>
                  </a:rPr>
                  <a:t>दो संख्याओं </a:t>
                </a:r>
                <a:r>
                  <a:rPr lang="en-US" sz="2600" dirty="0">
                    <a:latin typeface="Cambria" panose="02040503050406030204" pitchFamily="18" charset="0"/>
                    <a:ea typeface="Cambria" panose="02040503050406030204" pitchFamily="18" charset="0"/>
                    <a:cs typeface="Rajdhani" panose="02000000000000000000" pitchFamily="2" charset="0"/>
                  </a:rPr>
                  <a:t>A </a:t>
                </a:r>
                <a:r>
                  <a:rPr lang="hi-IN" sz="2600" dirty="0">
                    <a:latin typeface="Cambria" panose="02040503050406030204" pitchFamily="18" charset="0"/>
                    <a:ea typeface="Cambria" panose="02040503050406030204" pitchFamily="18" charset="0"/>
                    <a:cs typeface="Rajdhani" panose="02000000000000000000" pitchFamily="2" charset="0"/>
                  </a:rPr>
                  <a:t>और </a:t>
                </a:r>
                <a:r>
                  <a:rPr lang="en-US" sz="2600" dirty="0">
                    <a:latin typeface="Cambria" panose="02040503050406030204" pitchFamily="18" charset="0"/>
                    <a:ea typeface="Cambria" panose="02040503050406030204" pitchFamily="18" charset="0"/>
                    <a:cs typeface="Rajdhani" panose="02000000000000000000" pitchFamily="2" charset="0"/>
                  </a:rPr>
                  <a:t>B </a:t>
                </a:r>
                <a:r>
                  <a:rPr lang="hi-IN" sz="2600" dirty="0">
                    <a:latin typeface="Cambria" panose="02040503050406030204" pitchFamily="18" charset="0"/>
                    <a:ea typeface="Cambria" panose="02040503050406030204" pitchFamily="18" charset="0"/>
                    <a:cs typeface="Rajdhani" panose="02000000000000000000" pitchFamily="2" charset="0"/>
                  </a:rPr>
                  <a:t>का अनुपात 5 : 8 है। यदि </a:t>
                </a:r>
                <a:r>
                  <a:rPr lang="en-US" sz="2600" dirty="0">
                    <a:latin typeface="Cambria" panose="02040503050406030204" pitchFamily="18" charset="0"/>
                    <a:ea typeface="Cambria" panose="02040503050406030204" pitchFamily="18" charset="0"/>
                    <a:cs typeface="Rajdhani" panose="02000000000000000000" pitchFamily="2" charset="0"/>
                  </a:rPr>
                  <a:t>A </a:t>
                </a:r>
                <a:r>
                  <a:rPr lang="hi-IN" sz="2600" dirty="0">
                    <a:latin typeface="Cambria" panose="02040503050406030204" pitchFamily="18" charset="0"/>
                    <a:ea typeface="Cambria" panose="02040503050406030204" pitchFamily="18" charset="0"/>
                    <a:cs typeface="Rajdhani" panose="02000000000000000000" pitchFamily="2" charset="0"/>
                  </a:rPr>
                  <a:t>और </a:t>
                </a:r>
                <a:r>
                  <a:rPr lang="en-US" sz="2600" dirty="0">
                    <a:latin typeface="Cambria" panose="02040503050406030204" pitchFamily="18" charset="0"/>
                    <a:ea typeface="Cambria" panose="02040503050406030204" pitchFamily="18" charset="0"/>
                    <a:cs typeface="Rajdhani" panose="02000000000000000000" pitchFamily="2" charset="0"/>
                  </a:rPr>
                  <a:t>B </a:t>
                </a:r>
                <a:r>
                  <a:rPr lang="hi-IN" sz="2600" dirty="0">
                    <a:latin typeface="Cambria" panose="02040503050406030204" pitchFamily="18" charset="0"/>
                    <a:ea typeface="Cambria" panose="02040503050406030204" pitchFamily="18" charset="0"/>
                    <a:cs typeface="Rajdhani" panose="02000000000000000000" pitchFamily="2" charset="0"/>
                  </a:rPr>
                  <a:t>में से प्रत्येक में 5 जोड़ दिया जाए, तो अनुपात 2: .3 हो जाता है, </a:t>
                </a:r>
                <a:r>
                  <a:rPr lang="en-US" sz="2600" dirty="0">
                    <a:latin typeface="Cambria" panose="02040503050406030204" pitchFamily="18" charset="0"/>
                    <a:ea typeface="Cambria" panose="02040503050406030204" pitchFamily="18" charset="0"/>
                    <a:cs typeface="Rajdhani" panose="02000000000000000000" pitchFamily="2" charset="0"/>
                  </a:rPr>
                  <a:t>A </a:t>
                </a:r>
                <a:r>
                  <a:rPr lang="hi-IN" sz="2600" dirty="0">
                    <a:latin typeface="Cambria" panose="02040503050406030204" pitchFamily="18" charset="0"/>
                    <a:ea typeface="Cambria" panose="02040503050406030204" pitchFamily="18" charset="0"/>
                    <a:cs typeface="Rajdhani" panose="02000000000000000000" pitchFamily="2" charset="0"/>
                  </a:rPr>
                  <a:t>और </a:t>
                </a:r>
                <a:r>
                  <a:rPr lang="en-US" sz="2600" dirty="0">
                    <a:latin typeface="Cambria" panose="02040503050406030204" pitchFamily="18" charset="0"/>
                    <a:ea typeface="Cambria" panose="02040503050406030204" pitchFamily="18" charset="0"/>
                    <a:cs typeface="Rajdhani" panose="02000000000000000000" pitchFamily="2" charset="0"/>
                  </a:rPr>
                  <a:t>B </a:t>
                </a:r>
                <a:r>
                  <a:rPr lang="hi-IN" sz="2600" dirty="0">
                    <a:latin typeface="Cambria" panose="02040503050406030204" pitchFamily="18" charset="0"/>
                    <a:ea typeface="Cambria" panose="02040503050406030204" pitchFamily="18" charset="0"/>
                    <a:cs typeface="Rajdhani" panose="02000000000000000000" pitchFamily="2" charset="0"/>
                  </a:rPr>
                  <a:t>में अंतर है:</a:t>
                </a:r>
                <a:endParaRPr lang="en-US" sz="2600"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(a)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𝟐𝟎</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𝟏𝟎</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𝟏𝟓</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𝟏𝟐</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p:txBody>
          </p:sp>
        </mc:Choice>
        <mc:Fallback>
          <p:sp>
            <p:nvSpPr>
              <p:cNvPr id="3" name="TextBox 2">
                <a:extLst>
                  <a:ext uri="{FF2B5EF4-FFF2-40B4-BE49-F238E27FC236}">
                    <a16:creationId xmlns:a16="http://schemas.microsoft.com/office/drawing/2014/main" id="{C854C2BF-7ABE-7AE6-0940-65F9099E5866}"/>
                  </a:ext>
                </a:extLst>
              </p:cNvPr>
              <p:cNvSpPr txBox="1">
                <a:spLocks noRot="1" noChangeAspect="1" noMove="1" noResize="1" noEditPoints="1" noAdjustHandles="1" noChangeArrowheads="1" noChangeShapeType="1" noTextEdit="1"/>
              </p:cNvSpPr>
              <p:nvPr/>
            </p:nvSpPr>
            <p:spPr>
              <a:xfrm>
                <a:off x="311085" y="1198752"/>
                <a:ext cx="11314039" cy="4893647"/>
              </a:xfrm>
              <a:prstGeom prst="rect">
                <a:avLst/>
              </a:prstGeom>
              <a:blipFill>
                <a:blip r:embed="rId3"/>
                <a:stretch>
                  <a:fillRect l="-970" r="-1670" b="-748"/>
                </a:stretch>
              </a:blipFill>
            </p:spPr>
            <p:txBody>
              <a:bodyPr/>
              <a:lstStyle/>
              <a:p>
                <a:r>
                  <a:rPr lang="en-US">
                    <a:noFill/>
                  </a:rPr>
                  <a:t> </a:t>
                </a:r>
              </a:p>
            </p:txBody>
          </p:sp>
        </mc:Fallback>
      </mc:AlternateContent>
    </p:spTree>
    <p:extLst>
      <p:ext uri="{BB962C8B-B14F-4D97-AF65-F5344CB8AC3E}">
        <p14:creationId xmlns:p14="http://schemas.microsoft.com/office/powerpoint/2010/main" val="474942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7CFF491-29E0-2ECF-C182-EACC1D160079}"/>
              </a:ext>
            </a:extLst>
          </p:cNvPr>
          <p:cNvSpPr txBox="1"/>
          <p:nvPr/>
        </p:nvSpPr>
        <p:spPr>
          <a:xfrm>
            <a:off x="215045" y="1471916"/>
            <a:ext cx="11754216"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Q.24 </a:t>
            </a:r>
            <a:r>
              <a:rPr lang="en-US" sz="2400" b="1" dirty="0"/>
              <a:t>A starts a business with Rs. 4000 and B joins him after 3 months with Rs. 16000. Find the ratio of their profits at the end of year. </a:t>
            </a:r>
          </a:p>
          <a:p>
            <a:pPr algn="just">
              <a:lnSpc>
                <a:spcPct val="115000"/>
              </a:lnSpc>
              <a:spcAft>
                <a:spcPts val="1000"/>
              </a:spcAft>
            </a:pPr>
            <a:r>
              <a:rPr lang="en-US" sz="2400" b="1" dirty="0"/>
              <a:t>A </a:t>
            </a:r>
            <a:r>
              <a:rPr lang="hi-IN" sz="2400" b="1" dirty="0"/>
              <a:t>रुपये के साथ एक व्यवसाय शुरू करता है। 4000 और </a:t>
            </a:r>
            <a:r>
              <a:rPr lang="en-US" sz="2400" b="1" dirty="0"/>
              <a:t>B 3 </a:t>
            </a:r>
            <a:r>
              <a:rPr lang="hi-IN" sz="2400" b="1" dirty="0"/>
              <a:t>महीने के बाद रुपये के साथ उससे जुड़ता है। 16000. वर्ष के अंत में उनके लाभ का अनुपात ज्ञात कीजिए।</a:t>
            </a:r>
            <a:endParaRPr lang="en-US" sz="2400" b="1" dirty="0"/>
          </a:p>
          <a:p>
            <a:pPr marL="457200" marR="0" indent="-457200" algn="just">
              <a:lnSpc>
                <a:spcPct val="115000"/>
              </a:lnSpc>
              <a:spcBef>
                <a:spcPts val="0"/>
              </a:spcBef>
              <a:spcAft>
                <a:spcPts val="1000"/>
              </a:spcAft>
              <a:buAutoNum type="alphaLcParenBoth"/>
            </a:pPr>
            <a:r>
              <a:rPr lang="en-US" sz="2400" dirty="0"/>
              <a:t>1 : 3 </a:t>
            </a:r>
          </a:p>
          <a:p>
            <a:pPr marL="457200" marR="0" indent="-457200" algn="just">
              <a:lnSpc>
                <a:spcPct val="115000"/>
              </a:lnSpc>
              <a:spcBef>
                <a:spcPts val="0"/>
              </a:spcBef>
              <a:spcAft>
                <a:spcPts val="1000"/>
              </a:spcAft>
              <a:buAutoNum type="alphaLcParenBoth"/>
            </a:pPr>
            <a:r>
              <a:rPr lang="en-US" sz="2400" dirty="0"/>
              <a:t>2 : 3 </a:t>
            </a:r>
          </a:p>
          <a:p>
            <a:pPr marL="457200" marR="0" indent="-457200" algn="just">
              <a:lnSpc>
                <a:spcPct val="115000"/>
              </a:lnSpc>
              <a:spcBef>
                <a:spcPts val="0"/>
              </a:spcBef>
              <a:spcAft>
                <a:spcPts val="1000"/>
              </a:spcAft>
              <a:buAutoNum type="alphaLcParenBoth"/>
            </a:pPr>
            <a:r>
              <a:rPr lang="en-US" sz="2400" dirty="0"/>
              <a:t>1 : 9 </a:t>
            </a:r>
          </a:p>
          <a:p>
            <a:pPr marL="457200" marR="0" indent="-457200" algn="just">
              <a:lnSpc>
                <a:spcPct val="115000"/>
              </a:lnSpc>
              <a:spcBef>
                <a:spcPts val="0"/>
              </a:spcBef>
              <a:spcAft>
                <a:spcPts val="1000"/>
              </a:spcAft>
              <a:buAutoNum type="alphaLcParenBoth"/>
            </a:pPr>
            <a:r>
              <a:rPr lang="en-US" sz="2400" dirty="0"/>
              <a:t>1 : 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79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BCDA3308-25A0-2C6D-A044-7774E31FD784}"/>
              </a:ext>
            </a:extLst>
          </p:cNvPr>
          <p:cNvSpPr txBox="1"/>
          <p:nvPr/>
        </p:nvSpPr>
        <p:spPr>
          <a:xfrm>
            <a:off x="215045" y="1471916"/>
            <a:ext cx="11754216"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Q.25 </a:t>
            </a:r>
            <a:r>
              <a:rPr lang="en-US" sz="2400" b="1" dirty="0" err="1"/>
              <a:t>Rajan</a:t>
            </a:r>
            <a:r>
              <a:rPr lang="en-US" sz="2400" b="1" dirty="0"/>
              <a:t> and </a:t>
            </a:r>
            <a:r>
              <a:rPr lang="en-US" sz="2400" b="1" dirty="0" err="1"/>
              <a:t>Sajan</a:t>
            </a:r>
            <a:r>
              <a:rPr lang="en-US" sz="2400" b="1" dirty="0"/>
              <a:t> started a business initially with Rs. 14200 and Rs. 15600, respectively. If total profits at the end of year is Rs. 74500, what is the </a:t>
            </a:r>
            <a:r>
              <a:rPr lang="en-US" sz="2400" b="1" dirty="0" err="1"/>
              <a:t>Rajan’s</a:t>
            </a:r>
            <a:r>
              <a:rPr lang="en-US" sz="2400" b="1" dirty="0"/>
              <a:t> share in the profit? </a:t>
            </a:r>
          </a:p>
          <a:p>
            <a:pPr algn="just">
              <a:lnSpc>
                <a:spcPct val="115000"/>
              </a:lnSpc>
              <a:spcAft>
                <a:spcPts val="1000"/>
              </a:spcAft>
            </a:pPr>
            <a:r>
              <a:rPr lang="hi-IN" sz="2400" b="1" dirty="0"/>
              <a:t>राजन और साजन ने शुरू में रुपये के साथ एक व्यवसाय शुरू किया। 14200 और रु। क्रमशः 15600। यदि वर्ष के अंत में कुल लाभ रु. 74500, लाभ में राजन का हिस्सा क्या है?</a:t>
            </a:r>
            <a:endParaRPr lang="en-US" sz="2400" b="1" dirty="0"/>
          </a:p>
          <a:p>
            <a:pPr marL="457200" marR="0" indent="-457200" algn="just">
              <a:lnSpc>
                <a:spcPct val="115000"/>
              </a:lnSpc>
              <a:spcBef>
                <a:spcPts val="0"/>
              </a:spcBef>
              <a:spcAft>
                <a:spcPts val="1000"/>
              </a:spcAft>
              <a:buAutoNum type="alphaLcParenBoth"/>
            </a:pPr>
            <a:r>
              <a:rPr lang="en-US" sz="2400" dirty="0"/>
              <a:t>Rs. 39000 </a:t>
            </a:r>
          </a:p>
          <a:p>
            <a:pPr marL="457200" marR="0" indent="-457200" algn="just">
              <a:lnSpc>
                <a:spcPct val="115000"/>
              </a:lnSpc>
              <a:spcBef>
                <a:spcPts val="0"/>
              </a:spcBef>
              <a:spcAft>
                <a:spcPts val="1000"/>
              </a:spcAft>
              <a:buAutoNum type="alphaLcParenBoth"/>
            </a:pPr>
            <a:r>
              <a:rPr lang="en-US" sz="2400" dirty="0"/>
              <a:t>Rs. 39600 </a:t>
            </a:r>
          </a:p>
          <a:p>
            <a:pPr marL="457200" marR="0" indent="-457200" algn="just">
              <a:lnSpc>
                <a:spcPct val="115000"/>
              </a:lnSpc>
              <a:spcBef>
                <a:spcPts val="0"/>
              </a:spcBef>
              <a:spcAft>
                <a:spcPts val="1000"/>
              </a:spcAft>
              <a:buAutoNum type="alphaLcParenBoth"/>
            </a:pPr>
            <a:r>
              <a:rPr lang="en-US" sz="2400" dirty="0"/>
              <a:t>Rs. 35000 </a:t>
            </a:r>
          </a:p>
          <a:p>
            <a:pPr marL="457200" marR="0" indent="-457200" algn="just">
              <a:lnSpc>
                <a:spcPct val="115000"/>
              </a:lnSpc>
              <a:spcBef>
                <a:spcPts val="0"/>
              </a:spcBef>
              <a:spcAft>
                <a:spcPts val="1000"/>
              </a:spcAft>
              <a:buAutoNum type="alphaLcParenBoth"/>
            </a:pPr>
            <a:r>
              <a:rPr lang="en-US" sz="2400" dirty="0"/>
              <a:t>Rs. 35500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64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1F56FD3C-AEC8-E4B1-F6E2-97A307AA5D2C}"/>
              </a:ext>
            </a:extLst>
          </p:cNvPr>
          <p:cNvSpPr txBox="1"/>
          <p:nvPr/>
        </p:nvSpPr>
        <p:spPr>
          <a:xfrm>
            <a:off x="215045" y="1471916"/>
            <a:ext cx="11754216"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Q.26 </a:t>
            </a:r>
            <a:r>
              <a:rPr lang="en-US" sz="2400" b="1" dirty="0"/>
              <a:t>Ram, Karan and Rohan invested capital in the ratio of 2 : 3 : 4 for time period of 6 : 4 : 3. Find the ratio of profit distributed? </a:t>
            </a:r>
          </a:p>
          <a:p>
            <a:pPr algn="just">
              <a:lnSpc>
                <a:spcPct val="115000"/>
              </a:lnSpc>
              <a:spcAft>
                <a:spcPts val="1000"/>
              </a:spcAft>
            </a:pPr>
            <a:r>
              <a:rPr lang="hi-IN" sz="2400" b="1" dirty="0"/>
              <a:t>राम, कर्ण और रोहन ने 6 : 4 : 3 की समयावधि के लिए 2:3:4 के अनुपात में पूंजी निवेश की। वितरित लाभ का अनुपात ज्ञात कीजिए?</a:t>
            </a:r>
            <a:endParaRPr lang="en-US" sz="2400" b="1" dirty="0"/>
          </a:p>
          <a:p>
            <a:pPr marL="457200" marR="0" indent="-457200" algn="just">
              <a:lnSpc>
                <a:spcPct val="115000"/>
              </a:lnSpc>
              <a:spcBef>
                <a:spcPts val="0"/>
              </a:spcBef>
              <a:spcAft>
                <a:spcPts val="1000"/>
              </a:spcAft>
              <a:buAutoNum type="alphaLcParenBoth"/>
            </a:pPr>
            <a:r>
              <a:rPr lang="en-US" sz="2400" dirty="0"/>
              <a:t>12 : 13 : 14 </a:t>
            </a:r>
          </a:p>
          <a:p>
            <a:pPr marL="457200" marR="0" indent="-457200" algn="just">
              <a:lnSpc>
                <a:spcPct val="115000"/>
              </a:lnSpc>
              <a:spcBef>
                <a:spcPts val="0"/>
              </a:spcBef>
              <a:spcAft>
                <a:spcPts val="1000"/>
              </a:spcAft>
              <a:buAutoNum type="alphaLcParenBoth"/>
            </a:pPr>
            <a:r>
              <a:rPr lang="en-US" sz="2400" dirty="0"/>
              <a:t>13 : 12 : 14 </a:t>
            </a:r>
          </a:p>
          <a:p>
            <a:pPr marL="457200" marR="0" indent="-457200" algn="just">
              <a:lnSpc>
                <a:spcPct val="115000"/>
              </a:lnSpc>
              <a:spcBef>
                <a:spcPts val="0"/>
              </a:spcBef>
              <a:spcAft>
                <a:spcPts val="1000"/>
              </a:spcAft>
              <a:buAutoNum type="alphaLcParenBoth"/>
            </a:pPr>
            <a:r>
              <a:rPr lang="en-US" sz="2400" dirty="0"/>
              <a:t>1 : 1 : 1 </a:t>
            </a:r>
          </a:p>
          <a:p>
            <a:pPr marL="457200" marR="0" indent="-457200" algn="just">
              <a:lnSpc>
                <a:spcPct val="115000"/>
              </a:lnSpc>
              <a:spcBef>
                <a:spcPts val="0"/>
              </a:spcBef>
              <a:spcAft>
                <a:spcPts val="1000"/>
              </a:spcAft>
              <a:buAutoNum type="alphaLcParenBoth"/>
            </a:pPr>
            <a:r>
              <a:rPr lang="en-US" sz="2400" dirty="0"/>
              <a:t>12 : 12 : 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18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44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3EC0570C-5ADF-0E06-0D51-DBF9C8EE9612}"/>
              </a:ext>
            </a:extLst>
          </p:cNvPr>
          <p:cNvSpPr txBox="1"/>
          <p:nvPr/>
        </p:nvSpPr>
        <p:spPr>
          <a:xfrm>
            <a:off x="279009" y="1179953"/>
            <a:ext cx="11633981" cy="4401205"/>
          </a:xfrm>
          <a:prstGeom prst="rect">
            <a:avLst/>
          </a:prstGeom>
          <a:noFill/>
        </p:spPr>
        <p:txBody>
          <a:bodyPr wrap="square" rtlCol="0">
            <a:spAutoFit/>
          </a:bodyPr>
          <a:lstStyle/>
          <a:p>
            <a:pPr algn="just"/>
            <a:r>
              <a:rPr lang="en-US" sz="2800" b="1" dirty="0"/>
              <a:t>Ques:27  The ratio of the incomes of A and B is 5 : 4 and the ratio of their expenditures is 3 : 2. If at the end of the year, each saves Rs. 1600, then the income of A is </a:t>
            </a:r>
          </a:p>
          <a:p>
            <a:pPr algn="just"/>
            <a:r>
              <a:rPr lang="en-US" sz="2800" b="1" dirty="0"/>
              <a:t>A </a:t>
            </a:r>
            <a:r>
              <a:rPr lang="hi-IN" sz="2800" b="1" dirty="0"/>
              <a:t>और </a:t>
            </a:r>
            <a:r>
              <a:rPr lang="en-US" sz="2800" b="1" dirty="0"/>
              <a:t>B </a:t>
            </a:r>
            <a:r>
              <a:rPr lang="hi-IN" sz="2800" b="1" dirty="0"/>
              <a:t>की आय का अनुपात 5 : 4 है और उनके व्यय का अनुपात 3 : 2 है। यदि वर्ष के अंत में, प्रत्येक व्यक्ति रुपये बचाता है। 1600, तो </a:t>
            </a:r>
            <a:r>
              <a:rPr lang="en-US" sz="2800" b="1" dirty="0"/>
              <a:t>A </a:t>
            </a:r>
            <a:r>
              <a:rPr lang="hi-IN" sz="2800" b="1" dirty="0"/>
              <a:t>की आय है :</a:t>
            </a:r>
            <a:endParaRPr lang="en-US" sz="2800" b="1" dirty="0"/>
          </a:p>
          <a:p>
            <a:pPr algn="just"/>
            <a:endParaRPr lang="en-US" sz="2800" dirty="0"/>
          </a:p>
          <a:p>
            <a:pPr marL="514350" indent="-514350" algn="just">
              <a:buAutoNum type="alphaLcParenBoth"/>
            </a:pPr>
            <a:r>
              <a:rPr lang="en-US" sz="2800" dirty="0"/>
              <a:t>Rs. 3400 </a:t>
            </a:r>
          </a:p>
          <a:p>
            <a:pPr marL="514350" indent="-514350" algn="just">
              <a:buAutoNum type="alphaLcParenBoth"/>
            </a:pPr>
            <a:r>
              <a:rPr lang="en-US" sz="2800" dirty="0"/>
              <a:t>Rs. 3600 </a:t>
            </a:r>
          </a:p>
          <a:p>
            <a:pPr marL="514350" indent="-514350" algn="just">
              <a:buAutoNum type="alphaLcParenBoth"/>
            </a:pPr>
            <a:r>
              <a:rPr lang="en-US" sz="2800" dirty="0"/>
              <a:t>Rs. 4000 </a:t>
            </a:r>
          </a:p>
          <a:p>
            <a:pPr marL="514350" indent="-514350" algn="just">
              <a:buAutoNum type="alphaLcParenBoth"/>
            </a:pPr>
            <a:r>
              <a:rPr lang="en-US" sz="2800" dirty="0"/>
              <a:t>Rs. 4400</a:t>
            </a:r>
          </a:p>
        </p:txBody>
      </p:sp>
    </p:spTree>
    <p:extLst>
      <p:ext uri="{BB962C8B-B14F-4D97-AF65-F5344CB8AC3E}">
        <p14:creationId xmlns:p14="http://schemas.microsoft.com/office/powerpoint/2010/main" val="2499792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2F57130A-1170-53BB-2A79-6446058D80AE}"/>
              </a:ext>
            </a:extLst>
          </p:cNvPr>
          <p:cNvSpPr txBox="1"/>
          <p:nvPr/>
        </p:nvSpPr>
        <p:spPr>
          <a:xfrm>
            <a:off x="129201" y="1356157"/>
            <a:ext cx="11633981" cy="3970318"/>
          </a:xfrm>
          <a:prstGeom prst="rect">
            <a:avLst/>
          </a:prstGeom>
          <a:noFill/>
        </p:spPr>
        <p:txBody>
          <a:bodyPr wrap="square" rtlCol="0">
            <a:spAutoFit/>
          </a:bodyPr>
          <a:lstStyle/>
          <a:p>
            <a:pPr algn="just"/>
            <a:r>
              <a:rPr lang="en-US" sz="2800" b="1" dirty="0"/>
              <a:t>Q.28 The present ages of three persons are in proportions 4 : 7 : 9. Eight years ago, the sum of their ages was 56. Find their present ages (in years). </a:t>
            </a:r>
          </a:p>
          <a:p>
            <a:pPr algn="just"/>
            <a:r>
              <a:rPr lang="hi-IN" sz="2800" b="1" dirty="0"/>
              <a:t>तीन व्यक्तियों की वर्तमान आयु का अनुपात 4:7:9 है। आठ वर्ष पहले, उनकी आयु का योग 56 था। उनकी वर्तमान आयु (वर्षों में) ज्ञात कीजिए।</a:t>
            </a:r>
            <a:endParaRPr lang="en-US" sz="2800" b="1" dirty="0"/>
          </a:p>
          <a:p>
            <a:pPr marL="514350" indent="-514350" algn="just">
              <a:buAutoNum type="alphaLcParenBoth"/>
            </a:pPr>
            <a:endParaRPr lang="en-US" sz="2800" dirty="0"/>
          </a:p>
          <a:p>
            <a:pPr marL="514350" indent="-514350" algn="just">
              <a:buAutoNum type="alphaLcParenBoth"/>
            </a:pPr>
            <a:r>
              <a:rPr lang="en-US" sz="2800" dirty="0"/>
              <a:t>8, 20, 28 </a:t>
            </a:r>
          </a:p>
          <a:p>
            <a:pPr marL="514350" indent="-514350" algn="just">
              <a:buAutoNum type="alphaLcParenBoth"/>
            </a:pPr>
            <a:r>
              <a:rPr lang="en-US" sz="2800" dirty="0"/>
              <a:t>16, 28, 36 </a:t>
            </a:r>
          </a:p>
          <a:p>
            <a:pPr marL="514350" indent="-514350" algn="just">
              <a:buAutoNum type="alphaLcParenBoth"/>
            </a:pPr>
            <a:r>
              <a:rPr lang="en-US" sz="2800" dirty="0"/>
              <a:t>20, 35, 45 </a:t>
            </a:r>
          </a:p>
          <a:p>
            <a:pPr marL="514350" indent="-514350" algn="just">
              <a:buAutoNum type="alphaLcParenBoth"/>
            </a:pPr>
            <a:r>
              <a:rPr lang="en-US" sz="2800" dirty="0"/>
              <a:t>13, 16, 25 </a:t>
            </a:r>
            <a:r>
              <a:rPr lang="en-US" sz="2800" b="1" dirty="0"/>
              <a:t> </a:t>
            </a:r>
            <a:endParaRPr lang="en-US" sz="2800" dirty="0"/>
          </a:p>
        </p:txBody>
      </p:sp>
    </p:spTree>
    <p:extLst>
      <p:ext uri="{BB962C8B-B14F-4D97-AF65-F5344CB8AC3E}">
        <p14:creationId xmlns:p14="http://schemas.microsoft.com/office/powerpoint/2010/main" val="22439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BE2CFD6F-ED61-77E3-EF5F-8B0DEA6C4C9D}"/>
              </a:ext>
            </a:extLst>
          </p:cNvPr>
          <p:cNvSpPr txBox="1"/>
          <p:nvPr/>
        </p:nvSpPr>
        <p:spPr>
          <a:xfrm>
            <a:off x="422031" y="1229109"/>
            <a:ext cx="11676184" cy="2677656"/>
          </a:xfrm>
          <a:prstGeom prst="rect">
            <a:avLst/>
          </a:prstGeom>
          <a:noFill/>
        </p:spPr>
        <p:txBody>
          <a:bodyPr wrap="square" rtlCol="0">
            <a:spAutoFit/>
          </a:bodyPr>
          <a:lstStyle/>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Ques:29   </a:t>
            </a:r>
            <a:r>
              <a:rPr lang="en-US" sz="1800" b="1" i="0" u="none" strike="noStrike" baseline="0" dirty="0">
                <a:solidFill>
                  <a:srgbClr val="252525"/>
                </a:solidFill>
                <a:latin typeface="Roboto-Bold"/>
              </a:rPr>
              <a:t>If the cost of 30 articles is Rs. 4,500, then find out the cost of 12 articles.</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यदि 30 वस्तुओं का मूल्य रु. 4,500 है, तो 12 वस्तुओं का मूल्य ज्ञात कीजिए।</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1600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1800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1500</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2000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20309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4A3A6DB4-6209-6E82-06E6-D4D510EDC39C}"/>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Ques:30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a:t>
            </a:r>
            <a:r>
              <a:rPr lang="en-US" sz="2400" b="1" dirty="0" err="1">
                <a:solidFill>
                  <a:srgbClr val="252525"/>
                </a:solidFill>
                <a:latin typeface="Cambria" panose="02040503050406030204" pitchFamily="18" charset="0"/>
                <a:ea typeface="Cambria" panose="02040503050406030204" pitchFamily="18" charset="0"/>
                <a:cs typeface="Arial Unicode MS" panose="020B0604020202020204" pitchFamily="34" charset="-128"/>
              </a:rPr>
              <a:t>labour</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gets Rs. 4800 for 16 days’ work. How many days should he work to get Rs. 8400?</a:t>
            </a:r>
          </a:p>
          <a:p>
            <a:pPr algn="just"/>
            <a:r>
              <a:rPr lang="hi-IN"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एक मजदूर को रु. 16 दिनों के काम के लिए 4800। रुपये प्राप्त करने के लिए उसे कितने दिन काम करना चाहिए? 8400?</a:t>
            </a:r>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25 days</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28 days</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30 days</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32 days</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73603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7289878B-0F80-1167-FFD0-ADE453866AA2}"/>
              </a:ext>
            </a:extLst>
          </p:cNvPr>
          <p:cNvSpPr txBox="1"/>
          <p:nvPr/>
        </p:nvSpPr>
        <p:spPr>
          <a:xfrm>
            <a:off x="257908" y="1241141"/>
            <a:ext cx="11676184" cy="3416320"/>
          </a:xfrm>
          <a:prstGeom prst="rect">
            <a:avLst/>
          </a:prstGeom>
          <a:noFill/>
        </p:spPr>
        <p:txBody>
          <a:bodyPr wrap="square" rtlCol="0">
            <a:spAutoFit/>
          </a:bodyPr>
          <a:lstStyle/>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Q.31  If 6 men working 8 hours  a day earn Rs 1680 per week then 9 men working 6 hour a day will earn per week ? </a:t>
            </a:r>
          </a:p>
          <a:p>
            <a:pPr algn="just"/>
            <a:r>
              <a:rPr lang="hi-IN"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यदि 6 आदमी प्रतिदिन 8 घंटे काम करके 1680 रुपये प्रति सप्ताह कमाते हैं तो 9 आदमी प्रतिदिन 6 घंटे काम करके प्रति सप्ताह कमाएंगे?</a:t>
            </a:r>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Rs 1680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Rs 1920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Rs 2680</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Rs 1890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94479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4F057FA1-3804-6DAA-E95F-5BA12D6F0E54}"/>
                  </a:ext>
                </a:extLst>
              </p:cNvPr>
              <p:cNvSpPr txBox="1"/>
              <p:nvPr/>
            </p:nvSpPr>
            <p:spPr>
              <a:xfrm>
                <a:off x="171244" y="1111551"/>
                <a:ext cx="10989335" cy="4254242"/>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shopkeeper uses a bot of 460 grams instead of 500 grams and sells the articles at their cost price, what is his profit percentage?</a:t>
                </a:r>
              </a:p>
              <a:p>
                <a:pPr algn="just">
                  <a:lnSpc>
                    <a:spcPct val="115000"/>
                  </a:lnSpc>
                </a:pPr>
                <a:r>
                  <a:rPr lang="hi-IN" sz="2400"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एक दुकानदार 500 ग्राम के स्थान पर 460 ग्राम का बॉट उपयोग करता है और वस्तुओं को उनके क्रय मूल्य पर बेचता है, उसके लाभ का प्रतिशत क्या है? </a:t>
                </a:r>
              </a:p>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𝟗</m:t>
                    </m:r>
                    <m:f>
                      <m:fPr>
                        <m:ctrlPr>
                          <a:rPr lang="en-US" sz="2400" b="1" i="1" dirty="0" smtClean="0">
                            <a:solidFill>
                              <a:srgbClr val="333333"/>
                            </a:solidFill>
                            <a:latin typeface="Cambria Math" panose="02040503050406030204" pitchFamily="18" charset="0"/>
                            <a:ea typeface="Cambria" panose="02040503050406030204" pitchFamily="18" charset="0"/>
                          </a:rPr>
                        </m:ctrlPr>
                      </m:fPr>
                      <m:num>
                        <m:r>
                          <a:rPr lang="en-US" sz="2400" b="1" i="1" dirty="0" smtClean="0">
                            <a:solidFill>
                              <a:srgbClr val="333333"/>
                            </a:solidFill>
                            <a:latin typeface="Cambria Math" panose="02040503050406030204" pitchFamily="18" charset="0"/>
                            <a:ea typeface="Cambria" panose="02040503050406030204" pitchFamily="18" charset="0"/>
                          </a:rPr>
                          <m:t>𝟏𝟕</m:t>
                        </m:r>
                      </m:num>
                      <m:den>
                        <m:r>
                          <a:rPr lang="en-US" sz="2400" b="1" i="1" dirty="0" smtClean="0">
                            <a:solidFill>
                              <a:srgbClr val="333333"/>
                            </a:solidFill>
                            <a:latin typeface="Cambria Math" panose="02040503050406030204" pitchFamily="18" charset="0"/>
                            <a:ea typeface="Cambria" panose="02040503050406030204" pitchFamily="18" charset="0"/>
                          </a:rPr>
                          <m:t>𝟐𝟐</m:t>
                        </m:r>
                      </m:den>
                    </m:f>
                  </m:oMath>
                </a14:m>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 % </a:t>
                </a:r>
              </a:p>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40 % </a:t>
                </a:r>
              </a:p>
              <a:p>
                <a:pPr>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20 % </a:t>
                </a:r>
              </a:p>
              <a:p>
                <a:pPr>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8 </a:t>
                </a:r>
                <a14:m>
                  <m:oMath xmlns:m="http://schemas.openxmlformats.org/officeDocument/2006/math">
                    <m:f>
                      <m:fPr>
                        <m:ctrlPr>
                          <a:rPr lang="en-US" sz="2400" b="1" i="1" smtClean="0">
                            <a:solidFill>
                              <a:srgbClr val="333333"/>
                            </a:solidFill>
                            <a:latin typeface="Cambria Math" panose="02040503050406030204" pitchFamily="18" charset="0"/>
                            <a:ea typeface="Cambria" panose="02040503050406030204" pitchFamily="18" charset="0"/>
                          </a:rPr>
                        </m:ctrlPr>
                      </m:fPr>
                      <m:num>
                        <m:r>
                          <a:rPr lang="en-US" sz="2400" b="1" i="1" smtClean="0">
                            <a:solidFill>
                              <a:srgbClr val="333333"/>
                            </a:solidFill>
                            <a:latin typeface="Cambria Math" panose="02040503050406030204" pitchFamily="18" charset="0"/>
                            <a:ea typeface="Cambria" panose="02040503050406030204" pitchFamily="18" charset="0"/>
                          </a:rPr>
                          <m:t>𝟏𝟔</m:t>
                        </m:r>
                      </m:num>
                      <m:den>
                        <m:r>
                          <a:rPr lang="en-US" sz="2400" b="1" i="1" smtClean="0">
                            <a:solidFill>
                              <a:srgbClr val="333333"/>
                            </a:solidFill>
                            <a:latin typeface="Cambria Math" panose="02040503050406030204" pitchFamily="18" charset="0"/>
                            <a:ea typeface="Cambria" panose="02040503050406030204" pitchFamily="18" charset="0"/>
                          </a:rPr>
                          <m:t>𝟐𝟑</m:t>
                        </m:r>
                      </m:den>
                    </m:f>
                  </m:oMath>
                </a14:m>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 % </a:t>
                </a:r>
              </a:p>
              <a:p>
                <a:pPr>
                  <a:lnSpc>
                    <a:spcPct val="115000"/>
                  </a:lnSpc>
                </a:pP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mc:Choice>
        <mc:Fallback>
          <p:sp>
            <p:nvSpPr>
              <p:cNvPr id="10" name="TextBox 9">
                <a:extLst>
                  <a:ext uri="{FF2B5EF4-FFF2-40B4-BE49-F238E27FC236}">
                    <a16:creationId xmlns:a16="http://schemas.microsoft.com/office/drawing/2014/main" id="{4F057FA1-3804-6DAA-E95F-5BA12D6F0E54}"/>
                  </a:ext>
                </a:extLst>
              </p:cNvPr>
              <p:cNvSpPr txBox="1">
                <a:spLocks noRot="1" noChangeAspect="1" noMove="1" noResize="1" noEditPoints="1" noAdjustHandles="1" noChangeArrowheads="1" noChangeShapeType="1" noTextEdit="1"/>
              </p:cNvSpPr>
              <p:nvPr/>
            </p:nvSpPr>
            <p:spPr>
              <a:xfrm>
                <a:off x="171244" y="1111551"/>
                <a:ext cx="10989335" cy="4254242"/>
              </a:xfrm>
              <a:prstGeom prst="rect">
                <a:avLst/>
              </a:prstGeom>
              <a:blipFill>
                <a:blip r:embed="rId3"/>
                <a:stretch>
                  <a:fillRect l="-832" t="-716" r="-1608"/>
                </a:stretch>
              </a:blipFill>
            </p:spPr>
            <p:txBody>
              <a:bodyPr/>
              <a:lstStyle/>
              <a:p>
                <a:r>
                  <a:rPr lang="en-US">
                    <a:noFill/>
                  </a:rPr>
                  <a:t> </a:t>
                </a:r>
              </a:p>
            </p:txBody>
          </p:sp>
        </mc:Fallback>
      </mc:AlternateContent>
    </p:spTree>
    <p:extLst>
      <p:ext uri="{BB962C8B-B14F-4D97-AF65-F5344CB8AC3E}">
        <p14:creationId xmlns:p14="http://schemas.microsoft.com/office/powerpoint/2010/main" val="406159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826D14C-DBC7-AF57-3D6F-557C9174F252}"/>
                  </a:ext>
                </a:extLst>
              </p:cNvPr>
              <p:cNvSpPr txBox="1"/>
              <p:nvPr/>
            </p:nvSpPr>
            <p:spPr>
              <a:xfrm>
                <a:off x="359228" y="1111551"/>
                <a:ext cx="11433704" cy="6197851"/>
              </a:xfrm>
              <a:prstGeom prst="rect">
                <a:avLst/>
              </a:prstGeom>
              <a:noFill/>
            </p:spPr>
            <p:txBody>
              <a:bodyPr wrap="square" rtlCol="0">
                <a:spAutoFit/>
              </a:bodyPr>
              <a:lstStyle/>
              <a:p>
                <a:pPr algn="just">
                  <a:lnSpc>
                    <a:spcPct val="115000"/>
                  </a:lnSpc>
                </a:pPr>
                <a:r>
                  <a:rPr lang="en-IN"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 2 . </a:t>
                </a:r>
                <a:r>
                  <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Study the following pie-chart and answer the given question.</a:t>
                </a:r>
              </a:p>
              <a:p>
                <a:pPr algn="just">
                  <a:lnSpc>
                    <a:spcPct val="115000"/>
                  </a:lnSpc>
                </a:pPr>
                <a:r>
                  <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Percentage wise distribution of teachers of six different subjects in a school Total number of teachers 180</a:t>
                </a:r>
              </a:p>
              <a:p>
                <a:pPr algn="just">
                  <a:lnSpc>
                    <a:spcPct val="115000"/>
                  </a:lnSpc>
                </a:pPr>
                <a:endPar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endPar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endPar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endPar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endPar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endParaRPr lang="en-IN"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endPar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endPar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r>
                  <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The ratio of the number of teachers in Hindi to the number of teachers in English and Mathematics together is:</a:t>
                </a:r>
              </a:p>
              <a:p>
                <a:pPr algn="just">
                  <a:lnSpc>
                    <a:spcPct val="115000"/>
                  </a:lnSpc>
                </a:pPr>
                <a:r>
                  <a:rPr lang="en-IN"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
                      <a:rPr lang="en-US" sz="2300" b="1" i="1" dirty="0" smtClean="0">
                        <a:solidFill>
                          <a:srgbClr val="333333"/>
                        </a:solidFill>
                        <a:latin typeface="Cambria Math" panose="02040503050406030204" pitchFamily="18" charset="0"/>
                        <a:ea typeface="Cambria" panose="02040503050406030204" pitchFamily="18" charset="0"/>
                      </a:rPr>
                      <m:t>𝟒</m:t>
                    </m:r>
                    <m:r>
                      <a:rPr lang="en-US" sz="2300" b="1" i="1" dirty="0" smtClean="0">
                        <a:solidFill>
                          <a:srgbClr val="333333"/>
                        </a:solidFill>
                        <a:latin typeface="Cambria Math" panose="02040503050406030204" pitchFamily="18" charset="0"/>
                        <a:ea typeface="Cambria" panose="02040503050406030204" pitchFamily="18" charset="0"/>
                      </a:rPr>
                      <m:t> :</m:t>
                    </m:r>
                    <m:r>
                      <a:rPr lang="en-US" sz="2300" b="1" i="1" dirty="0" smtClean="0">
                        <a:solidFill>
                          <a:srgbClr val="333333"/>
                        </a:solidFill>
                        <a:latin typeface="Cambria Math" panose="02040503050406030204" pitchFamily="18" charset="0"/>
                        <a:ea typeface="Cambria" panose="02040503050406030204" pitchFamily="18" charset="0"/>
                      </a:rPr>
                      <m:t>𝟏𝟏</m:t>
                    </m:r>
                  </m:oMath>
                </a14:m>
                <a:r>
                  <a:rPr lang="en-IN"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		(b) </a:t>
                </a:r>
                <a:r>
                  <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12 : 11		</a:t>
                </a:r>
                <a:r>
                  <a:rPr lang="en-IN"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a:t>
                </a:r>
                <a:r>
                  <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5 : 3		</a:t>
                </a:r>
                <a:r>
                  <a:rPr lang="en-IN"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a:t>
                </a:r>
                <a:r>
                  <a:rPr lang="en-US"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15 : 11</a:t>
                </a:r>
              </a:p>
              <a:p>
                <a:pPr>
                  <a:lnSpc>
                    <a:spcPct val="115000"/>
                  </a:lnSpc>
                </a:pPr>
                <a:endParaRPr lang="en-IN" sz="23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mc:Choice>
        <mc:Fallback>
          <p:sp>
            <p:nvSpPr>
              <p:cNvPr id="2" name="TextBox 1">
                <a:extLst>
                  <a:ext uri="{FF2B5EF4-FFF2-40B4-BE49-F238E27FC236}">
                    <a16:creationId xmlns:a16="http://schemas.microsoft.com/office/drawing/2014/main" id="{7826D14C-DBC7-AF57-3D6F-557C9174F252}"/>
                  </a:ext>
                </a:extLst>
              </p:cNvPr>
              <p:cNvSpPr txBox="1">
                <a:spLocks noRot="1" noChangeAspect="1" noMove="1" noResize="1" noEditPoints="1" noAdjustHandles="1" noChangeArrowheads="1" noChangeShapeType="1" noTextEdit="1"/>
              </p:cNvSpPr>
              <p:nvPr/>
            </p:nvSpPr>
            <p:spPr>
              <a:xfrm>
                <a:off x="359228" y="1111551"/>
                <a:ext cx="11433704" cy="6197851"/>
              </a:xfrm>
              <a:prstGeom prst="rect">
                <a:avLst/>
              </a:prstGeom>
              <a:blipFill>
                <a:blip r:embed="rId3"/>
                <a:stretch>
                  <a:fillRect l="-800" t="-393" r="-74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E6A1210-9C3A-2DB6-558D-40B3ACDE6765}"/>
              </a:ext>
            </a:extLst>
          </p:cNvPr>
          <p:cNvPicPr>
            <a:picLocks noChangeAspect="1"/>
          </p:cNvPicPr>
          <p:nvPr/>
        </p:nvPicPr>
        <p:blipFill>
          <a:blip r:embed="rId4"/>
          <a:stretch>
            <a:fillRect/>
          </a:stretch>
        </p:blipFill>
        <p:spPr>
          <a:xfrm>
            <a:off x="1261363" y="2385296"/>
            <a:ext cx="4324077" cy="3023642"/>
          </a:xfrm>
          <a:prstGeom prst="rect">
            <a:avLst/>
          </a:prstGeom>
        </p:spPr>
      </p:pic>
    </p:spTree>
    <p:extLst>
      <p:ext uri="{BB962C8B-B14F-4D97-AF65-F5344CB8AC3E}">
        <p14:creationId xmlns:p14="http://schemas.microsoft.com/office/powerpoint/2010/main" val="168999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8D61A5-2A80-3362-4C0F-5CE8C267BDBC}"/>
                  </a:ext>
                </a:extLst>
              </p:cNvPr>
              <p:cNvSpPr txBox="1"/>
              <p:nvPr/>
            </p:nvSpPr>
            <p:spPr>
              <a:xfrm>
                <a:off x="244722" y="1389633"/>
                <a:ext cx="10929206" cy="3252237"/>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Q3.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Simplify the following expression. </a:t>
                </a:r>
                <a:endPar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625 </a:t>
                </a:r>
                <a14:m>
                  <m:oMath xmlns:m="http://schemas.openxmlformats.org/officeDocument/2006/math">
                    <m:r>
                      <a:rPr lang="en-US" sz="2400" b="1" i="1" smtClean="0">
                        <a:solidFill>
                          <a:srgbClr val="333333"/>
                        </a:solidFill>
                        <a:latin typeface="Cambria Math" panose="02040503050406030204" pitchFamily="18" charset="0"/>
                        <a:ea typeface="Cambria" panose="02040503050406030204" pitchFamily="18" charset="0"/>
                      </a:rPr>
                      <m:t>÷</m:t>
                    </m:r>
                  </m:oMath>
                </a14:m>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 </a:t>
                </a:r>
                <a14:m>
                  <m:oMath xmlns:m="http://schemas.openxmlformats.org/officeDocument/2006/math">
                    <m:r>
                      <a:rPr lang="en-US" sz="2400" b="1" i="1" smtClean="0">
                        <a:solidFill>
                          <a:srgbClr val="333333"/>
                        </a:solidFill>
                        <a:latin typeface="Cambria Math" panose="02040503050406030204" pitchFamily="18" charset="0"/>
                        <a:ea typeface="Cambria" panose="02040503050406030204" pitchFamily="18" charset="0"/>
                      </a:rPr>
                      <m:t>𝟏𝟐</m:t>
                    </m:r>
                    <m:f>
                      <m:fPr>
                        <m:ctrlPr>
                          <a:rPr lang="en-US" sz="2400" b="1" i="1" smtClean="0">
                            <a:solidFill>
                              <a:srgbClr val="333333"/>
                            </a:solidFill>
                            <a:latin typeface="Cambria Math" panose="02040503050406030204" pitchFamily="18" charset="0"/>
                            <a:ea typeface="Cambria" panose="02040503050406030204" pitchFamily="18" charset="0"/>
                          </a:rPr>
                        </m:ctrlPr>
                      </m:fPr>
                      <m:num>
                        <m:r>
                          <a:rPr lang="en-US" sz="2400" b="1" i="1" smtClean="0">
                            <a:solidFill>
                              <a:srgbClr val="333333"/>
                            </a:solidFill>
                            <a:latin typeface="Cambria Math" panose="02040503050406030204" pitchFamily="18" charset="0"/>
                            <a:ea typeface="Cambria" panose="02040503050406030204" pitchFamily="18" charset="0"/>
                          </a:rPr>
                          <m:t>𝟏</m:t>
                        </m:r>
                      </m:num>
                      <m:den>
                        <m:r>
                          <a:rPr lang="en-US" sz="2400" b="1" i="1" smtClean="0">
                            <a:solidFill>
                              <a:srgbClr val="333333"/>
                            </a:solidFill>
                            <a:latin typeface="Cambria Math" panose="02040503050406030204" pitchFamily="18" charset="0"/>
                            <a:ea typeface="Cambria" panose="02040503050406030204" pitchFamily="18" charset="0"/>
                          </a:rPr>
                          <m:t>𝟐</m:t>
                        </m:r>
                      </m:den>
                    </m:f>
                  </m:oMath>
                </a14:m>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 + 36 × 10 </a:t>
                </a:r>
                <a14:m>
                  <m:oMath xmlns:m="http://schemas.openxmlformats.org/officeDocument/2006/math">
                    <m:r>
                      <a:rPr lang="en-US" sz="2400" b="1" i="1" smtClean="0">
                        <a:solidFill>
                          <a:srgbClr val="333333"/>
                        </a:solidFill>
                        <a:latin typeface="Cambria Math" panose="02040503050406030204" pitchFamily="18" charset="0"/>
                        <a:ea typeface="Cambria" panose="02040503050406030204" pitchFamily="18" charset="0"/>
                      </a:rPr>
                      <m:t>÷</m:t>
                    </m:r>
                  </m:oMath>
                </a14:m>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 0.5 × 2 = ? </a:t>
                </a:r>
              </a:p>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𝟏𝟒𝟗𝟎</m:t>
                    </m:r>
                  </m:oMath>
                </a14:m>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1518.125</a:t>
                </a:r>
              </a:p>
              <a:p>
                <a:pPr>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1440.25</a:t>
                </a:r>
              </a:p>
              <a:p>
                <a:pPr>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1190</a:t>
                </a:r>
              </a:p>
              <a:p>
                <a:pPr>
                  <a:lnSpc>
                    <a:spcPct val="115000"/>
                  </a:lnSpc>
                </a:pP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mc:Choice>
        <mc:Fallback>
          <p:sp>
            <p:nvSpPr>
              <p:cNvPr id="4" name="TextBox 3">
                <a:extLst>
                  <a:ext uri="{FF2B5EF4-FFF2-40B4-BE49-F238E27FC236}">
                    <a16:creationId xmlns:a16="http://schemas.microsoft.com/office/drawing/2014/main" id="{CD8D61A5-2A80-3362-4C0F-5CE8C267BDBC}"/>
                  </a:ext>
                </a:extLst>
              </p:cNvPr>
              <p:cNvSpPr txBox="1">
                <a:spLocks noRot="1" noChangeAspect="1" noMove="1" noResize="1" noEditPoints="1" noAdjustHandles="1" noChangeArrowheads="1" noChangeShapeType="1" noTextEdit="1"/>
              </p:cNvSpPr>
              <p:nvPr/>
            </p:nvSpPr>
            <p:spPr>
              <a:xfrm>
                <a:off x="244722" y="1389633"/>
                <a:ext cx="10929206" cy="3252237"/>
              </a:xfrm>
              <a:prstGeom prst="rect">
                <a:avLst/>
              </a:prstGeom>
              <a:blipFill>
                <a:blip r:embed="rId3"/>
                <a:stretch>
                  <a:fillRect l="-837" t="-938"/>
                </a:stretch>
              </a:blipFill>
            </p:spPr>
            <p:txBody>
              <a:bodyPr/>
              <a:lstStyle/>
              <a:p>
                <a:r>
                  <a:rPr lang="en-US">
                    <a:noFill/>
                  </a:rPr>
                  <a:t> </a:t>
                </a:r>
              </a:p>
            </p:txBody>
          </p:sp>
        </mc:Fallback>
      </mc:AlternateContent>
    </p:spTree>
    <p:extLst>
      <p:ext uri="{BB962C8B-B14F-4D97-AF65-F5344CB8AC3E}">
        <p14:creationId xmlns:p14="http://schemas.microsoft.com/office/powerpoint/2010/main" val="41762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CE79B3E-C28B-DC87-F627-72110283562B}"/>
              </a:ext>
            </a:extLst>
          </p:cNvPr>
          <p:cNvSpPr txBox="1"/>
          <p:nvPr/>
        </p:nvSpPr>
        <p:spPr>
          <a:xfrm>
            <a:off x="310037" y="1277289"/>
            <a:ext cx="10953699" cy="4303422"/>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Q4.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man bought some apples of which 13 per cent were rotten. He sold 25% of the remaining and was left with 261 apples. How many apples did he have in the beginning?</a:t>
            </a:r>
          </a:p>
          <a:p>
            <a:pPr algn="just">
              <a:lnSpc>
                <a:spcPct val="115000"/>
              </a:lnSpc>
            </a:pPr>
            <a:r>
              <a:rPr lang="hi-IN" sz="2400"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एक आदमी ने कुछ सेब खरीदे जिनमें से 13 प्रतिशत सड़े हुए थे। उसने शेष का 25 प्रतिशत बेच दिया और उसके पास 261 सेब बचा। उसके पास शुरुआत में कितने सेब थे? </a:t>
            </a:r>
            <a:endParaRPr lang="en-US" sz="2400"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500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600</a:t>
            </a:r>
          </a:p>
          <a:p>
            <a:pPr>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400</a:t>
            </a:r>
          </a:p>
          <a:p>
            <a:pPr>
              <a:lnSpc>
                <a:spcPct val="115000"/>
              </a:lnSpc>
            </a:pPr>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300</a:t>
            </a:r>
          </a:p>
          <a:p>
            <a:pPr>
              <a:lnSpc>
                <a:spcPct val="115000"/>
              </a:lnSpc>
            </a:pP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5353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F548B87C-3D2F-B4F4-4EBA-DD99006C54EA}"/>
              </a:ext>
            </a:extLst>
          </p:cNvPr>
          <p:cNvSpPr txBox="1"/>
          <p:nvPr/>
        </p:nvSpPr>
        <p:spPr>
          <a:xfrm>
            <a:off x="303458" y="1012135"/>
            <a:ext cx="11058249" cy="5770811"/>
          </a:xfrm>
          <a:prstGeom prst="rect">
            <a:avLst/>
          </a:prstGeom>
          <a:noFill/>
        </p:spPr>
        <p:txBody>
          <a:bodyPr wrap="square" rtlCol="0">
            <a:spAutoFit/>
          </a:bodyPr>
          <a:lstStyle/>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Q5 . The speed of a boat in still water is 9 km/h. If it takes the same time in going 35 km downstream as it takes in going 28 km upstream, then what is the speed (in km/h) of the steam?</a:t>
            </a:r>
          </a:p>
          <a:p>
            <a:pPr algn="just">
              <a:lnSpc>
                <a:spcPct val="150000"/>
              </a:lnSpc>
            </a:pPr>
            <a:r>
              <a:rPr lang="hi-IN" sz="2400" dirty="0">
                <a:latin typeface="Cambria" panose="02040503050406030204" pitchFamily="18" charset="0"/>
                <a:ea typeface="Cambria" panose="02040503050406030204" pitchFamily="18" charset="0"/>
                <a:cs typeface="Rajdhani" panose="02000000000000000000" pitchFamily="2" charset="0"/>
              </a:rPr>
              <a:t>स्थिर जल में एक नाव की गति 9 किमी/घंटा है। यदि उसे धारा के अनुकूल 35 किमी जाने में उतना ही समय लगता है जितना कि उसे धारा के प्रतिकूल 28 किमी जाने में लगता है, तो भाप की गति (किमी/घंटा में) क्या है?</a:t>
            </a:r>
            <a:endParaRPr lang="en-US" sz="2400" dirty="0">
              <a:latin typeface="Cambria" panose="02040503050406030204" pitchFamily="18" charset="0"/>
              <a:ea typeface="Cambria" panose="02040503050406030204" pitchFamily="18" charset="0"/>
              <a:cs typeface="Rajdhani" panose="02000000000000000000" pitchFamily="2" charset="0"/>
            </a:endParaRPr>
          </a:p>
          <a:p>
            <a:pPr algn="just">
              <a:lnSpc>
                <a:spcPct val="150000"/>
              </a:lnSpc>
            </a:pPr>
            <a:r>
              <a:rPr lang="en-US" sz="2400" b="1" dirty="0">
                <a:latin typeface="Cambria" panose="02040503050406030204" pitchFamily="18" charset="0"/>
                <a:ea typeface="Cambria" panose="02040503050406030204" pitchFamily="18" charset="0"/>
                <a:cs typeface="Rajdhani" panose="02000000000000000000" pitchFamily="2" charset="0"/>
              </a:rPr>
              <a:t>(a) 1</a:t>
            </a:r>
          </a:p>
          <a:p>
            <a:pPr algn="just">
              <a:lnSpc>
                <a:spcPct val="150000"/>
              </a:lnSpc>
            </a:pPr>
            <a:r>
              <a:rPr lang="en-US" sz="2400" b="1" dirty="0">
                <a:latin typeface="Cambria" panose="02040503050406030204" pitchFamily="18" charset="0"/>
                <a:ea typeface="Cambria" panose="02040503050406030204" pitchFamily="18" charset="0"/>
                <a:cs typeface="Rajdhani" panose="02000000000000000000" pitchFamily="2" charset="0"/>
              </a:rPr>
              <a:t>(b) 0.5</a:t>
            </a:r>
          </a:p>
          <a:p>
            <a:pPr algn="just">
              <a:lnSpc>
                <a:spcPct val="150000"/>
              </a:lnSpc>
            </a:pPr>
            <a:r>
              <a:rPr lang="en-US" sz="2400" b="1" dirty="0">
                <a:latin typeface="Cambria" panose="02040503050406030204" pitchFamily="18" charset="0"/>
                <a:ea typeface="Cambria" panose="02040503050406030204" pitchFamily="18" charset="0"/>
                <a:cs typeface="Rajdhani" panose="02000000000000000000" pitchFamily="2" charset="0"/>
              </a:rPr>
              <a:t>(c) 1.5</a:t>
            </a:r>
          </a:p>
          <a:p>
            <a:pPr algn="just">
              <a:lnSpc>
                <a:spcPct val="150000"/>
              </a:lnSpc>
            </a:pPr>
            <a:r>
              <a:rPr lang="en-US" sz="2400" b="1" dirty="0">
                <a:latin typeface="Cambria" panose="02040503050406030204" pitchFamily="18" charset="0"/>
                <a:ea typeface="Cambria" panose="02040503050406030204" pitchFamily="18" charset="0"/>
                <a:cs typeface="Rajdhani" panose="02000000000000000000" pitchFamily="2" charset="0"/>
              </a:rPr>
              <a:t>(d) 1.2</a:t>
            </a:r>
          </a:p>
        </p:txBody>
      </p:sp>
    </p:spTree>
    <p:extLst>
      <p:ext uri="{BB962C8B-B14F-4D97-AF65-F5344CB8AC3E}">
        <p14:creationId xmlns:p14="http://schemas.microsoft.com/office/powerpoint/2010/main" val="406220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CED9C27E-895E-E627-2CC6-D5E45589F919}"/>
              </a:ext>
            </a:extLst>
          </p:cNvPr>
          <p:cNvSpPr txBox="1"/>
          <p:nvPr/>
        </p:nvSpPr>
        <p:spPr>
          <a:xfrm>
            <a:off x="333565" y="1012135"/>
            <a:ext cx="10835178" cy="5493812"/>
          </a:xfrm>
          <a:prstGeom prst="rect">
            <a:avLst/>
          </a:prstGeom>
          <a:noFill/>
        </p:spPr>
        <p:txBody>
          <a:bodyPr wrap="square" rtlCol="0">
            <a:spAutoFit/>
          </a:bodyPr>
          <a:lstStyle/>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Q 6. In a morning walk Rama walk at 12 km/</a:t>
            </a:r>
            <a:r>
              <a:rPr lang="en-US" sz="2600" b="1" dirty="0" err="1">
                <a:latin typeface="Cambria" panose="02040503050406030204" pitchFamily="18" charset="0"/>
                <a:ea typeface="Cambria" panose="02040503050406030204" pitchFamily="18" charset="0"/>
                <a:cs typeface="Rajdhani" panose="02000000000000000000" pitchFamily="2" charset="0"/>
              </a:rPr>
              <a:t>hr</a:t>
            </a:r>
            <a:r>
              <a:rPr lang="en-US" sz="2600" b="1" dirty="0">
                <a:latin typeface="Cambria" panose="02040503050406030204" pitchFamily="18" charset="0"/>
                <a:ea typeface="Cambria" panose="02040503050406030204" pitchFamily="18" charset="0"/>
                <a:cs typeface="Rajdhani" panose="02000000000000000000" pitchFamily="2" charset="0"/>
              </a:rPr>
              <a:t> instead of 8 km/</a:t>
            </a:r>
            <a:r>
              <a:rPr lang="en-US" sz="2600" b="1" dirty="0" err="1">
                <a:latin typeface="Cambria" panose="02040503050406030204" pitchFamily="18" charset="0"/>
                <a:ea typeface="Cambria" panose="02040503050406030204" pitchFamily="18" charset="0"/>
                <a:cs typeface="Rajdhani" panose="02000000000000000000" pitchFamily="2" charset="0"/>
              </a:rPr>
              <a:t>hr</a:t>
            </a:r>
            <a:r>
              <a:rPr lang="en-US" sz="2600" b="1" dirty="0">
                <a:latin typeface="Cambria" panose="02040503050406030204" pitchFamily="18" charset="0"/>
                <a:ea typeface="Cambria" panose="02040503050406030204" pitchFamily="18" charset="0"/>
                <a:cs typeface="Rajdhani" panose="02000000000000000000" pitchFamily="2" charset="0"/>
              </a:rPr>
              <a:t>, he would have walked 16 km more, find the actual distance travelled by him.</a:t>
            </a:r>
          </a:p>
          <a:p>
            <a:pPr algn="just">
              <a:lnSpc>
                <a:spcPct val="150000"/>
              </a:lnSpc>
            </a:pPr>
            <a:r>
              <a:rPr lang="hi-IN" sz="2400" dirty="0">
                <a:latin typeface="Cambria" panose="02040503050406030204" pitchFamily="18" charset="0"/>
                <a:ea typeface="Cambria" panose="02040503050406030204" pitchFamily="18" charset="0"/>
                <a:cs typeface="Rajdhani" panose="02000000000000000000" pitchFamily="2" charset="0"/>
              </a:rPr>
              <a:t>सुबह की सैर में राम 8 किमी/घंटा की बजाय 12 किमी/घंटा की गति से चलता है, वह 16 किमी अधिक चलता, उसके द्वारा तय की गई वास्तविक दूरी ज्ञात कीजिए।</a:t>
            </a:r>
            <a:r>
              <a:rPr lang="en-US" sz="2400" dirty="0">
                <a:latin typeface="Cambria" panose="02040503050406030204" pitchFamily="18" charset="0"/>
                <a:ea typeface="Cambria" panose="02040503050406030204" pitchFamily="18" charset="0"/>
                <a:cs typeface="Rajdhani" panose="02000000000000000000" pitchFamily="2" charset="0"/>
              </a:rPr>
              <a:t> </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(a) 26 km</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(b) 28 km</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(c) 32 km</a:t>
            </a:r>
          </a:p>
          <a:p>
            <a:pPr algn="just">
              <a:lnSpc>
                <a:spcPct val="150000"/>
              </a:lnSpc>
            </a:pPr>
            <a:r>
              <a:rPr lang="en-US" sz="2600" b="1" dirty="0">
                <a:latin typeface="Cambria" panose="02040503050406030204" pitchFamily="18" charset="0"/>
                <a:ea typeface="Cambria" panose="02040503050406030204" pitchFamily="18" charset="0"/>
                <a:cs typeface="Rajdhani" panose="02000000000000000000" pitchFamily="2" charset="0"/>
              </a:rPr>
              <a:t>(d) 24 km </a:t>
            </a:r>
          </a:p>
        </p:txBody>
      </p:sp>
    </p:spTree>
    <p:extLst>
      <p:ext uri="{BB962C8B-B14F-4D97-AF65-F5344CB8AC3E}">
        <p14:creationId xmlns:p14="http://schemas.microsoft.com/office/powerpoint/2010/main" val="1148358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3292</Words>
  <Application>Microsoft Office PowerPoint</Application>
  <PresentationFormat>Widescreen</PresentationFormat>
  <Paragraphs>274</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Cambria</vt:lpstr>
      <vt:lpstr>Cambria Math</vt:lpstr>
      <vt:lpstr>Roboto-Bold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cp:revision>
  <dcterms:created xsi:type="dcterms:W3CDTF">2023-04-15T14:36:03Z</dcterms:created>
  <dcterms:modified xsi:type="dcterms:W3CDTF">2023-04-15T16:31:20Z</dcterms:modified>
</cp:coreProperties>
</file>