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7"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8" r:id="rId24"/>
    <p:sldId id="329" r:id="rId25"/>
    <p:sldId id="330" r:id="rId26"/>
    <p:sldId id="331" r:id="rId27"/>
    <p:sldId id="332" r:id="rId28"/>
    <p:sldId id="333" r:id="rId29"/>
    <p:sldId id="334" r:id="rId30"/>
    <p:sldId id="335" r:id="rId31"/>
    <p:sldId id="26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6" autoAdjust="0"/>
    <p:restoredTop sz="94660"/>
  </p:normalViewPr>
  <p:slideViewPr>
    <p:cSldViewPr snapToGrid="0">
      <p:cViewPr varScale="1">
        <p:scale>
          <a:sx n="86" d="100"/>
          <a:sy n="86" d="100"/>
        </p:scale>
        <p:origin x="79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20-04-2023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20-04-2023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If in a certain language, COVALENT is written as BWPDUOFM and FORM is written as PGNS. How is SILVER be written in that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COVALENT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BWPDUOFM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FORM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PGNS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सिल्वर को उस भाषा में 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MJTUDQ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KHRSFW</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MJTWFS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MJTSFW</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69722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In a certain code, COMPATIBLE is written as BQNPDDKAHS. How is STABILISHED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COMPATIBLE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BQNPDDKAHS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STABILISHED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TUBCJCDRHK</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JCBUTEDTHM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JCBUTCDRHK</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JCBUTEFTJM</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31385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If in a certain language, CREATIVE is written as BDSBFUJS. How is TRIANGLE written in that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CREATIVE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BDSBFUJS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TRIANGLE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BHSSFKHM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BHSSMHHF</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BSHSFHKM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BSSHFMKH</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60038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If in a certain language, CLOUD is written is GTRKF. How is SIGHT written in that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CLOUD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GTRKF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a:t>
            </a:r>
            <a:r>
              <a:rPr lang="en-US" sz="2600" b="1" dirty="0">
                <a:latin typeface="Cambria" panose="02040503050406030204" pitchFamily="18" charset="0"/>
                <a:ea typeface="Cambria" panose="02040503050406030204" pitchFamily="18" charset="0"/>
                <a:cs typeface="Arial Unicode MS" panose="020B0604020202020204" pitchFamily="34" charset="-128"/>
              </a:rPr>
              <a:t>SIGHT </a:t>
            </a:r>
            <a:r>
              <a:rPr lang="hi-IN" sz="2600" b="1" dirty="0">
                <a:latin typeface="Cambria" panose="02040503050406030204" pitchFamily="18" charset="0"/>
                <a:ea typeface="Cambria" panose="02040503050406030204" pitchFamily="18" charset="0"/>
                <a:cs typeface="Arial Unicode MS" panose="020B0604020202020204" pitchFamily="34" charset="-128"/>
              </a:rPr>
              <a:t>को उस भाषा में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UGHHT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UHJFW</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WFJGV</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WGJHV</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53544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If ‘DELHI’ is coded as ‘73541’ and ‘CALCUTTA’ is coded as ‘82589662’ then how ‘CALICUT’ will be written in that code language?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किसी निश्चित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CLOUD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GTRKF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a:t>
            </a:r>
            <a:r>
              <a:rPr lang="en-US" sz="2600" b="1" dirty="0">
                <a:latin typeface="Cambria" panose="02040503050406030204" pitchFamily="18" charset="0"/>
                <a:ea typeface="Cambria" panose="02040503050406030204" pitchFamily="18" charset="0"/>
                <a:cs typeface="Arial Unicode MS" panose="020B0604020202020204" pitchFamily="34" charset="-128"/>
              </a:rPr>
              <a:t>SIGHT </a:t>
            </a:r>
            <a:r>
              <a:rPr lang="hi-IN" sz="2600" b="1" dirty="0">
                <a:latin typeface="Cambria" panose="02040503050406030204" pitchFamily="18" charset="0"/>
                <a:ea typeface="Cambria" panose="02040503050406030204" pitchFamily="18" charset="0"/>
                <a:cs typeface="Arial Unicode MS" panose="020B0604020202020204" pitchFamily="34" charset="-128"/>
              </a:rPr>
              <a:t>को उस भाषा में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5978213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5279431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8251896</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8543691</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09468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In a certain code “CERTAIN” is written as “QDBVOJB”. How is “RELATED”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CERTAIN”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QDBVOJB”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कोड में "संबंधित"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QDKCVFE</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KDQCEFU</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DKCQEFV</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KDQCVFE</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41485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In a certain code “MADRAS” is written as “NZEQBR” then “CALCUTTA” will be written as.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MADRAS”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NZEQBR”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CALCUTTA” </a:t>
            </a:r>
            <a:r>
              <a:rPr lang="hi-IN" sz="2600" b="1" dirty="0">
                <a:latin typeface="Cambria" panose="02040503050406030204" pitchFamily="18" charset="0"/>
                <a:ea typeface="Cambria" panose="02040503050406030204" pitchFamily="18" charset="0"/>
                <a:cs typeface="Arial Unicode MS" panose="020B0604020202020204" pitchFamily="34" charset="-128"/>
              </a:rPr>
              <a:t>को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OZMBVSUB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BBKBTVSB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DZMBVUUZ</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DZMBVSUZ</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65573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In a certain code “BROWN” is written as “ZPMUL” then “VIOLET” will be written as.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BROWN”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ZPMUL”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VIOLET” </a:t>
            </a:r>
            <a:r>
              <a:rPr lang="hi-IN" sz="2600" b="1" dirty="0">
                <a:latin typeface="Cambria" panose="02040503050406030204" pitchFamily="18" charset="0"/>
                <a:ea typeface="Cambria" panose="02040503050406030204" pitchFamily="18" charset="0"/>
                <a:cs typeface="Arial Unicode MS" panose="020B0604020202020204" pitchFamily="34" charset="-128"/>
              </a:rPr>
              <a:t>को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TGMJCR</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SGMTCQ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TGMJCQ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TGWCQ</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44286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a:t>
            </a:r>
            <a:r>
              <a:rPr lang="en-US" sz="2600" b="1" dirty="0" err="1">
                <a:latin typeface="Cambria" panose="02040503050406030204" pitchFamily="18" charset="0"/>
                <a:ea typeface="Cambria" panose="02040503050406030204" pitchFamily="18" charset="0"/>
                <a:cs typeface="Arial Unicode MS" panose="020B0604020202020204" pitchFamily="34" charset="-128"/>
              </a:rPr>
              <a:t>If“BRASS</a:t>
            </a:r>
            <a:r>
              <a:rPr lang="en-US" sz="2600" b="1" dirty="0">
                <a:latin typeface="Cambria" panose="02040503050406030204" pitchFamily="18" charset="0"/>
                <a:ea typeface="Cambria" panose="02040503050406030204" pitchFamily="18" charset="0"/>
                <a:cs typeface="Arial Unicode MS" panose="020B0604020202020204" pitchFamily="34" charset="-128"/>
              </a:rPr>
              <a:t>” is coded as “CTBUT”, “AMIT” is coded as “BOJV” then what will be code of “ADITYA”.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BRASS”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CTBUT” </a:t>
            </a:r>
            <a:r>
              <a:rPr lang="hi-IN" sz="2600" b="1" dirty="0">
                <a:latin typeface="Cambria" panose="02040503050406030204" pitchFamily="18" charset="0"/>
                <a:ea typeface="Cambria" panose="02040503050406030204" pitchFamily="18" charset="0"/>
                <a:cs typeface="Arial Unicode MS" panose="020B0604020202020204" pitchFamily="34" charset="-128"/>
              </a:rPr>
              <a:t>के रूप में कोडित किया जाता है, “</a:t>
            </a:r>
            <a:r>
              <a:rPr lang="en-US" sz="2600" b="1" dirty="0">
                <a:latin typeface="Cambria" panose="02040503050406030204" pitchFamily="18" charset="0"/>
                <a:ea typeface="Cambria" panose="02040503050406030204" pitchFamily="18" charset="0"/>
                <a:cs typeface="Arial Unicode MS" panose="020B0604020202020204" pitchFamily="34" charset="-128"/>
              </a:rPr>
              <a:t>AMIT”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BOJV” </a:t>
            </a:r>
            <a:r>
              <a:rPr lang="hi-IN" sz="2600" b="1" dirty="0">
                <a:latin typeface="Cambria" panose="02040503050406030204" pitchFamily="18" charset="0"/>
                <a:ea typeface="Cambria" panose="02040503050406030204" pitchFamily="18" charset="0"/>
                <a:cs typeface="Arial Unicode MS" panose="020B0604020202020204" pitchFamily="34" charset="-128"/>
              </a:rPr>
              <a:t>के रूप में कोडित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ADITYA”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कोड क्या 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BEJUZB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CEKVZB</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BFJZVC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BFJVZC</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693452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In a certain code “UNDER” is written as “6152@” and “DEAF” is written as “52#7”. How “FRAUD” is written is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UNDER” </a:t>
            </a:r>
            <a:r>
              <a:rPr lang="hi-IN" sz="2600" b="1" dirty="0">
                <a:latin typeface="Cambria" panose="02040503050406030204" pitchFamily="18" charset="0"/>
                <a:ea typeface="Cambria" panose="02040503050406030204" pitchFamily="18" charset="0"/>
                <a:cs typeface="Arial Unicode MS" panose="020B0604020202020204" pitchFamily="34" charset="-128"/>
              </a:rPr>
              <a:t>को “6152@” लिखा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DEAF” </a:t>
            </a:r>
            <a:r>
              <a:rPr lang="hi-IN" sz="2600" b="1" dirty="0">
                <a:latin typeface="Cambria" panose="02040503050406030204" pitchFamily="18" charset="0"/>
                <a:ea typeface="Cambria" panose="02040503050406030204" pitchFamily="18" charset="0"/>
                <a:cs typeface="Arial Unicode MS" panose="020B0604020202020204" pitchFamily="34" charset="-128"/>
              </a:rPr>
              <a:t>को “52#7” लिखा जाता है। वह कोड "</a:t>
            </a:r>
            <a:r>
              <a:rPr lang="en-US" sz="2600" b="1" dirty="0">
                <a:latin typeface="Cambria" panose="02040503050406030204" pitchFamily="18" charset="0"/>
                <a:ea typeface="Cambria" panose="02040503050406030204" pitchFamily="18" charset="0"/>
                <a:cs typeface="Arial Unicode MS" panose="020B0604020202020204" pitchFamily="34" charset="-128"/>
              </a:rPr>
              <a:t>FRAUD"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7@6#5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72#65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7@#65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these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02019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In a certain code “89654” is written as “MNOPQ” and “1634” is written as “KOLQ”. How “PNKLQ” will be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“89654” को “</a:t>
            </a:r>
            <a:r>
              <a:rPr lang="en-US" sz="2600" b="1" dirty="0">
                <a:latin typeface="Cambria" panose="02040503050406030204" pitchFamily="18" charset="0"/>
                <a:ea typeface="Cambria" panose="02040503050406030204" pitchFamily="18" charset="0"/>
                <a:cs typeface="Arial Unicode MS" panose="020B0604020202020204" pitchFamily="34" charset="-128"/>
              </a:rPr>
              <a:t>MNOPQ”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और “1634” को “</a:t>
            </a:r>
            <a:r>
              <a:rPr lang="en-US" sz="2600" b="1" dirty="0">
                <a:latin typeface="Cambria" panose="02040503050406030204" pitchFamily="18" charset="0"/>
                <a:ea typeface="Cambria" panose="02040503050406030204" pitchFamily="18" charset="0"/>
                <a:cs typeface="Arial Unicode MS" panose="020B0604020202020204" pitchFamily="34" charset="-128"/>
              </a:rPr>
              <a:t>KOLQ”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PNKLQ”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59134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58134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59234</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59143</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48954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In a certain code “TREAD” is written as “7%#94” and “PREY” is written as “$%#8”. How is “ARTERY”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TREAD” </a:t>
            </a:r>
            <a:r>
              <a:rPr lang="hi-IN" sz="2600" b="1" dirty="0">
                <a:latin typeface="Cambria" panose="02040503050406030204" pitchFamily="18" charset="0"/>
                <a:ea typeface="Cambria" panose="02040503050406030204" pitchFamily="18" charset="0"/>
                <a:cs typeface="Arial Unicode MS" panose="020B0604020202020204" pitchFamily="34" charset="-128"/>
              </a:rPr>
              <a:t>को “7%#94” और “</a:t>
            </a:r>
            <a:r>
              <a:rPr lang="en-US" sz="2600" b="1" dirty="0">
                <a:latin typeface="Cambria" panose="02040503050406030204" pitchFamily="18" charset="0"/>
                <a:ea typeface="Cambria" panose="02040503050406030204" pitchFamily="18" charset="0"/>
                <a:cs typeface="Arial Unicode MS" panose="020B0604020202020204" pitchFamily="34" charset="-128"/>
              </a:rPr>
              <a:t>PREY” </a:t>
            </a:r>
            <a:r>
              <a:rPr lang="hi-IN" sz="2600" b="1" dirty="0">
                <a:latin typeface="Cambria" panose="02040503050406030204" pitchFamily="18" charset="0"/>
                <a:ea typeface="Cambria" panose="02040503050406030204" pitchFamily="18" charset="0"/>
                <a:cs typeface="Arial Unicode MS" panose="020B0604020202020204" pitchFamily="34" charset="-128"/>
              </a:rPr>
              <a:t>को “$%#8” 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ARTERY”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9#7%#8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9#%7#8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9%7#%8</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9%#7%8</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74301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In a certain code “SHINE” is code as “FOJIT” and “AFTER” is coded as “SFUGB”. How will “PRITY”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SHINE”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कोड “</a:t>
            </a:r>
            <a:r>
              <a:rPr lang="en-US" sz="2600" b="1" dirty="0">
                <a:latin typeface="Cambria" panose="02040503050406030204" pitchFamily="18" charset="0"/>
                <a:ea typeface="Cambria" panose="02040503050406030204" pitchFamily="18" charset="0"/>
                <a:cs typeface="Arial Unicode MS" panose="020B0604020202020204" pitchFamily="34" charset="-128"/>
              </a:rPr>
              <a:t>FOJIT” </a:t>
            </a:r>
            <a:r>
              <a:rPr lang="hi-IN" sz="2600" b="1" dirty="0">
                <a:latin typeface="Cambria" panose="02040503050406030204" pitchFamily="18" charset="0"/>
                <a:ea typeface="Cambria" panose="02040503050406030204" pitchFamily="18" charset="0"/>
                <a:cs typeface="Arial Unicode MS" panose="020B0604020202020204" pitchFamily="34" charset="-128"/>
              </a:rPr>
              <a:t>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AFTER”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कोड “</a:t>
            </a:r>
            <a:r>
              <a:rPr lang="en-US" sz="2600" b="1" dirty="0">
                <a:latin typeface="Cambria" panose="02040503050406030204" pitchFamily="18" charset="0"/>
                <a:ea typeface="Cambria" panose="02040503050406030204" pitchFamily="18" charset="0"/>
                <a:cs typeface="Arial Unicode MS" panose="020B0604020202020204" pitchFamily="34" charset="-128"/>
              </a:rPr>
              <a:t>SFUGB” </a:t>
            </a:r>
            <a:r>
              <a:rPr lang="hi-IN" sz="2600" b="1" dirty="0">
                <a:latin typeface="Cambria" panose="02040503050406030204" pitchFamily="18" charset="0"/>
                <a:ea typeface="Cambria" panose="02040503050406030204" pitchFamily="18" charset="0"/>
                <a:cs typeface="Arial Unicode MS" panose="020B0604020202020204" pitchFamily="34" charset="-128"/>
              </a:rPr>
              <a:t>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PRITY” </a:t>
            </a:r>
            <a:r>
              <a:rPr lang="hi-IN" sz="2600" b="1">
                <a:latin typeface="Cambria" panose="02040503050406030204" pitchFamily="18" charset="0"/>
                <a:ea typeface="Cambria" panose="02040503050406030204" pitchFamily="18" charset="0"/>
                <a:cs typeface="Arial Unicode MS" panose="020B0604020202020204" pitchFamily="34" charset="-128"/>
              </a:rPr>
              <a:t>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QSJUZ</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ZUJSQ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ZUSJQ</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ZQUSJ</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383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64AF63DC-10F4-5038-2477-4169B54D5D9D}"/>
              </a:ext>
            </a:extLst>
          </p:cNvPr>
          <p:cNvSpPr txBox="1"/>
          <p:nvPr/>
        </p:nvSpPr>
        <p:spPr>
          <a:xfrm>
            <a:off x="207102" y="1248586"/>
            <a:ext cx="11529220" cy="4401205"/>
          </a:xfrm>
          <a:prstGeom prst="rect">
            <a:avLst/>
          </a:prstGeom>
          <a:noFill/>
        </p:spPr>
        <p:txBody>
          <a:bodyPr wrap="square" rtlCol="0">
            <a:spAutoFit/>
          </a:bodyPr>
          <a:lstStyle/>
          <a:p>
            <a:pPr algn="just"/>
            <a:r>
              <a:rPr lang="en-US" sz="2800" b="1" dirty="0"/>
              <a:t>Q.19 </a:t>
            </a:r>
            <a:r>
              <a:rPr lang="en-US" sz="2800" dirty="0"/>
              <a:t>In a certain code language, '</a:t>
            </a:r>
            <a:r>
              <a:rPr lang="en-US" sz="2800" dirty="0" err="1"/>
              <a:t>coll</a:t>
            </a:r>
            <a:r>
              <a:rPr lang="en-US" sz="2800" dirty="0"/>
              <a:t> tip mot' means 'singing is appreciable, 'mot </a:t>
            </a:r>
            <a:r>
              <a:rPr lang="en-US" sz="2800" dirty="0" err="1"/>
              <a:t>baj</a:t>
            </a:r>
            <a:r>
              <a:rPr lang="en-US" sz="2800" dirty="0"/>
              <a:t> min' means 'dancing is good' and 'tip </a:t>
            </a:r>
            <a:r>
              <a:rPr lang="en-US" sz="2800" dirty="0" err="1"/>
              <a:t>nop</a:t>
            </a:r>
            <a:r>
              <a:rPr lang="en-US" sz="2800" dirty="0"/>
              <a:t> </a:t>
            </a:r>
            <a:r>
              <a:rPr lang="en-US" sz="2800" dirty="0" err="1"/>
              <a:t>baj</a:t>
            </a:r>
            <a:r>
              <a:rPr lang="en-US" sz="2800" dirty="0"/>
              <a:t>' mean 'singing and dancing', which of the following means 'good' in that code language? </a:t>
            </a:r>
          </a:p>
          <a:p>
            <a:pPr algn="just"/>
            <a:r>
              <a:rPr lang="hi-IN" sz="2800" dirty="0"/>
              <a:t>एक निश्चित कूट भाषा में, '</a:t>
            </a:r>
            <a:r>
              <a:rPr lang="en-US" sz="2800" dirty="0" err="1"/>
              <a:t>coll</a:t>
            </a:r>
            <a:r>
              <a:rPr lang="en-US" sz="2800" dirty="0"/>
              <a:t> tip mot' </a:t>
            </a:r>
            <a:r>
              <a:rPr lang="hi-IN" sz="2800" dirty="0"/>
              <a:t>का अर्थ है '</a:t>
            </a:r>
            <a:r>
              <a:rPr lang="en-US" sz="2800" dirty="0"/>
              <a:t>singing is </a:t>
            </a:r>
            <a:r>
              <a:rPr lang="hi-IN" sz="2800" dirty="0"/>
              <a:t>सराहनीय', '</a:t>
            </a:r>
            <a:r>
              <a:rPr lang="en-US" sz="2800" dirty="0"/>
              <a:t>mot </a:t>
            </a:r>
            <a:r>
              <a:rPr lang="en-US" sz="2800" dirty="0" err="1"/>
              <a:t>baj</a:t>
            </a:r>
            <a:r>
              <a:rPr lang="en-US" sz="2800" dirty="0"/>
              <a:t> min' </a:t>
            </a:r>
            <a:r>
              <a:rPr lang="hi-IN" sz="2800" dirty="0"/>
              <a:t>का अर्थ है '</a:t>
            </a:r>
            <a:r>
              <a:rPr lang="en-US" sz="2800" dirty="0"/>
              <a:t>dancing is good' </a:t>
            </a:r>
            <a:r>
              <a:rPr lang="hi-IN" sz="2800" dirty="0"/>
              <a:t>और '</a:t>
            </a:r>
            <a:r>
              <a:rPr lang="en-US" sz="2800" dirty="0"/>
              <a:t>tip </a:t>
            </a:r>
            <a:r>
              <a:rPr lang="en-US" sz="2800" dirty="0" err="1"/>
              <a:t>nop</a:t>
            </a:r>
            <a:r>
              <a:rPr lang="en-US" sz="2800" dirty="0"/>
              <a:t> </a:t>
            </a:r>
            <a:r>
              <a:rPr lang="en-US" sz="2800" dirty="0" err="1"/>
              <a:t>baj</a:t>
            </a:r>
            <a:r>
              <a:rPr lang="en-US" sz="2800" dirty="0"/>
              <a:t>' </a:t>
            </a:r>
            <a:r>
              <a:rPr lang="hi-IN" sz="2800" dirty="0"/>
              <a:t>का अर्थ है '</a:t>
            </a:r>
            <a:r>
              <a:rPr lang="en-US" sz="2800" dirty="0"/>
              <a:t>singing and Dance', </a:t>
            </a:r>
            <a:r>
              <a:rPr lang="hi-IN" sz="2800" dirty="0"/>
              <a:t>निम्न में से किसका अर्थ है '</a:t>
            </a:r>
            <a:r>
              <a:rPr lang="en-US" sz="2800" dirty="0"/>
              <a:t>good' </a:t>
            </a:r>
            <a:r>
              <a:rPr lang="hi-IN" sz="2800" dirty="0"/>
              <a:t>वह कोड भाषा?</a:t>
            </a:r>
            <a:endParaRPr lang="en-US" sz="2800" dirty="0"/>
          </a:p>
          <a:p>
            <a:pPr algn="just"/>
            <a:r>
              <a:rPr lang="en-US" sz="2800" dirty="0"/>
              <a:t>(a) Not </a:t>
            </a:r>
          </a:p>
          <a:p>
            <a:pPr algn="just"/>
            <a:r>
              <a:rPr lang="en-US" sz="2800" dirty="0"/>
              <a:t>(b) min </a:t>
            </a:r>
          </a:p>
          <a:p>
            <a:pPr algn="just"/>
            <a:r>
              <a:rPr lang="en-US" sz="2800" dirty="0"/>
              <a:t>(c)</a:t>
            </a:r>
            <a:r>
              <a:rPr lang="en-US" sz="2800" dirty="0" err="1"/>
              <a:t>vaj</a:t>
            </a:r>
            <a:r>
              <a:rPr lang="en-US" sz="2800" dirty="0"/>
              <a:t> </a:t>
            </a:r>
          </a:p>
          <a:p>
            <a:pPr algn="just"/>
            <a:r>
              <a:rPr lang="en-US" sz="2800" dirty="0"/>
              <a:t>(d) Cannot be determined</a:t>
            </a:r>
          </a:p>
        </p:txBody>
      </p:sp>
    </p:spTree>
    <p:extLst>
      <p:ext uri="{BB962C8B-B14F-4D97-AF65-F5344CB8AC3E}">
        <p14:creationId xmlns:p14="http://schemas.microsoft.com/office/powerpoint/2010/main" val="256153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F4BE37B6-2E46-5DD6-9622-6A25629203FD}"/>
              </a:ext>
            </a:extLst>
          </p:cNvPr>
          <p:cNvSpPr txBox="1"/>
          <p:nvPr/>
        </p:nvSpPr>
        <p:spPr>
          <a:xfrm>
            <a:off x="233736" y="1273745"/>
            <a:ext cx="11529220" cy="4216539"/>
          </a:xfrm>
          <a:prstGeom prst="rect">
            <a:avLst/>
          </a:prstGeom>
          <a:noFill/>
        </p:spPr>
        <p:txBody>
          <a:bodyPr wrap="square" rtlCol="0">
            <a:spAutoFit/>
          </a:bodyPr>
          <a:lstStyle/>
          <a:p>
            <a:pPr algn="just"/>
            <a:r>
              <a:rPr lang="en-US" sz="2800" b="1" dirty="0"/>
              <a:t>Q.20 </a:t>
            </a:r>
            <a:r>
              <a:rPr lang="en-US" sz="2800" dirty="0"/>
              <a:t>In a certain code language, 'mink yang pe' means 'fruits are ripe', 'pe </a:t>
            </a:r>
            <a:r>
              <a:rPr lang="en-US" sz="2800" dirty="0" err="1"/>
              <a:t>lao</a:t>
            </a:r>
            <a:r>
              <a:rPr lang="en-US" sz="2800" dirty="0"/>
              <a:t> may mink' means 'oranges are not ripe' and may pe </a:t>
            </a:r>
            <a:r>
              <a:rPr lang="en-US" sz="2800" dirty="0" err="1"/>
              <a:t>nue</a:t>
            </a:r>
            <a:r>
              <a:rPr lang="en-US" sz="2800" dirty="0"/>
              <a:t> mink' means 'mangoes are not ripe'. Which word in that language means 'mangoes’? </a:t>
            </a:r>
          </a:p>
          <a:p>
            <a:pPr algn="just"/>
            <a:r>
              <a:rPr lang="hi-IN" sz="2400" dirty="0"/>
              <a:t>एक निश्चित कोड भाषा में, '</a:t>
            </a:r>
            <a:r>
              <a:rPr lang="en-US" sz="2400" dirty="0"/>
              <a:t>mink yang pe' </a:t>
            </a:r>
            <a:r>
              <a:rPr lang="hi-IN" sz="2400" dirty="0"/>
              <a:t>का अर्थ है 'फ्रूट्स आर रिप', '</a:t>
            </a:r>
            <a:r>
              <a:rPr lang="en-US" sz="2400" dirty="0"/>
              <a:t>pe </a:t>
            </a:r>
            <a:r>
              <a:rPr lang="en-US" sz="2400" dirty="0" err="1"/>
              <a:t>lao</a:t>
            </a:r>
            <a:r>
              <a:rPr lang="en-US" sz="2400" dirty="0"/>
              <a:t> may mink' </a:t>
            </a:r>
            <a:r>
              <a:rPr lang="hi-IN" sz="2400" dirty="0"/>
              <a:t>का अर्थ है 'संतरे पके नहीं हैं' और </a:t>
            </a:r>
            <a:r>
              <a:rPr lang="en-US" sz="2400" dirty="0"/>
              <a:t>may pe </a:t>
            </a:r>
            <a:r>
              <a:rPr lang="en-US" sz="2400" dirty="0" err="1"/>
              <a:t>nue</a:t>
            </a:r>
            <a:r>
              <a:rPr lang="en-US" sz="2400" dirty="0"/>
              <a:t> mink' </a:t>
            </a:r>
            <a:r>
              <a:rPr lang="hi-IN" sz="2400" dirty="0"/>
              <a:t>का अर्थ है 'आम पके नहीं हैं'। उस भाषा के किस शब्द का अर्थ 'आम' है?</a:t>
            </a:r>
            <a:endParaRPr lang="en-US" sz="2400" dirty="0"/>
          </a:p>
          <a:p>
            <a:pPr algn="just"/>
            <a:r>
              <a:rPr lang="en-US" sz="2800" dirty="0"/>
              <a:t>(a) May </a:t>
            </a:r>
          </a:p>
          <a:p>
            <a:pPr algn="just"/>
            <a:r>
              <a:rPr lang="en-US" sz="2800" dirty="0"/>
              <a:t>(b) pe </a:t>
            </a:r>
          </a:p>
          <a:p>
            <a:pPr algn="just"/>
            <a:r>
              <a:rPr lang="en-US" sz="2800" dirty="0"/>
              <a:t>(c) </a:t>
            </a:r>
            <a:r>
              <a:rPr lang="en-US" sz="2800" dirty="0" err="1"/>
              <a:t>nue</a:t>
            </a:r>
            <a:r>
              <a:rPr lang="en-US" sz="2800" dirty="0"/>
              <a:t> </a:t>
            </a:r>
          </a:p>
          <a:p>
            <a:pPr algn="just"/>
            <a:r>
              <a:rPr lang="en-US" sz="2800" dirty="0"/>
              <a:t>(d) mink</a:t>
            </a:r>
            <a:r>
              <a:rPr lang="en-US" sz="2800" b="1" dirty="0"/>
              <a:t> </a:t>
            </a:r>
            <a:endParaRPr lang="en-US" sz="2800" dirty="0"/>
          </a:p>
        </p:txBody>
      </p:sp>
    </p:spTree>
    <p:extLst>
      <p:ext uri="{BB962C8B-B14F-4D97-AF65-F5344CB8AC3E}">
        <p14:creationId xmlns:p14="http://schemas.microsoft.com/office/powerpoint/2010/main" val="1649501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5BEAC943-30D5-D821-5F51-97EDC8428695}"/>
              </a:ext>
            </a:extLst>
          </p:cNvPr>
          <p:cNvSpPr txBox="1"/>
          <p:nvPr/>
        </p:nvSpPr>
        <p:spPr>
          <a:xfrm>
            <a:off x="162714" y="1145960"/>
            <a:ext cx="11529220" cy="4401205"/>
          </a:xfrm>
          <a:prstGeom prst="rect">
            <a:avLst/>
          </a:prstGeom>
          <a:noFill/>
        </p:spPr>
        <p:txBody>
          <a:bodyPr wrap="square" rtlCol="0">
            <a:spAutoFit/>
          </a:bodyPr>
          <a:lstStyle/>
          <a:p>
            <a:pPr algn="just"/>
            <a:r>
              <a:rPr lang="en-US" sz="2800" b="1" dirty="0"/>
              <a:t>Q.21 </a:t>
            </a:r>
            <a:r>
              <a:rPr lang="en-US" sz="2800" dirty="0"/>
              <a:t>In a certain code language, 'tom </a:t>
            </a:r>
            <a:r>
              <a:rPr lang="en-US" sz="2800" dirty="0" err="1"/>
              <a:t>kun</a:t>
            </a:r>
            <a:r>
              <a:rPr lang="en-US" sz="2800" dirty="0"/>
              <a:t> </a:t>
            </a:r>
            <a:r>
              <a:rPr lang="en-US" sz="2800" dirty="0" err="1"/>
              <a:t>sud</a:t>
            </a:r>
            <a:r>
              <a:rPr lang="en-US" sz="2800" dirty="0"/>
              <a:t>' means 'dogs are barking', '</a:t>
            </a:r>
            <a:r>
              <a:rPr lang="en-US" sz="2800" dirty="0" err="1"/>
              <a:t>kun</a:t>
            </a:r>
            <a:r>
              <a:rPr lang="en-US" sz="2800" dirty="0"/>
              <a:t> jo mop' means 'dogs and horses' and 'mut tom ko, means 'donkeys are mad'. Which word in that language means 'barking’? </a:t>
            </a:r>
          </a:p>
          <a:p>
            <a:pPr algn="just"/>
            <a:r>
              <a:rPr lang="hi-IN" sz="2800" dirty="0"/>
              <a:t>एक निश्चित कूट भाषा में, '</a:t>
            </a:r>
            <a:r>
              <a:rPr lang="en-US" sz="2800" dirty="0"/>
              <a:t>tom </a:t>
            </a:r>
            <a:r>
              <a:rPr lang="en-US" sz="2800" dirty="0" err="1"/>
              <a:t>kun</a:t>
            </a:r>
            <a:r>
              <a:rPr lang="en-US" sz="2800" dirty="0"/>
              <a:t> </a:t>
            </a:r>
            <a:r>
              <a:rPr lang="en-US" sz="2800" dirty="0" err="1"/>
              <a:t>sud</a:t>
            </a:r>
            <a:r>
              <a:rPr lang="en-US" sz="2800" dirty="0"/>
              <a:t>' </a:t>
            </a:r>
            <a:r>
              <a:rPr lang="hi-IN" sz="2800" dirty="0"/>
              <a:t>का अर्थ है 'कुत्ते भौंक रहे हैं', 'कुन जो मोप' का अर्थ है 'कुत्ते और घोड़े' और 'मट टॉम को' का अर्थ है 'गधे पागल हैं'। उस भाषा के किस शब्द का अर्थ 'भौंकना' है?</a:t>
            </a:r>
            <a:endParaRPr lang="en-US" sz="2800" dirty="0"/>
          </a:p>
          <a:p>
            <a:pPr algn="just"/>
            <a:r>
              <a:rPr lang="en-US" sz="2800" dirty="0"/>
              <a:t>(a) Sud </a:t>
            </a:r>
          </a:p>
          <a:p>
            <a:pPr algn="just"/>
            <a:r>
              <a:rPr lang="en-US" sz="2800" dirty="0"/>
              <a:t>(b) </a:t>
            </a:r>
            <a:r>
              <a:rPr lang="en-US" sz="2800" dirty="0" err="1"/>
              <a:t>kun</a:t>
            </a:r>
            <a:r>
              <a:rPr lang="en-US" sz="2800" dirty="0"/>
              <a:t> </a:t>
            </a:r>
          </a:p>
          <a:p>
            <a:pPr algn="just"/>
            <a:r>
              <a:rPr lang="en-US" sz="2800" dirty="0"/>
              <a:t>(c) jo </a:t>
            </a:r>
          </a:p>
          <a:p>
            <a:pPr algn="just"/>
            <a:r>
              <a:rPr lang="en-US" sz="2800" dirty="0"/>
              <a:t>(d) tom</a:t>
            </a:r>
          </a:p>
        </p:txBody>
      </p:sp>
    </p:spTree>
    <p:extLst>
      <p:ext uri="{BB962C8B-B14F-4D97-AF65-F5344CB8AC3E}">
        <p14:creationId xmlns:p14="http://schemas.microsoft.com/office/powerpoint/2010/main" val="621221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532675D7-2A69-9EAD-9302-CD07AE834A07}"/>
              </a:ext>
            </a:extLst>
          </p:cNvPr>
          <p:cNvSpPr txBox="1"/>
          <p:nvPr/>
        </p:nvSpPr>
        <p:spPr>
          <a:xfrm>
            <a:off x="224858" y="1076104"/>
            <a:ext cx="11529220" cy="6124754"/>
          </a:xfrm>
          <a:prstGeom prst="rect">
            <a:avLst/>
          </a:prstGeom>
          <a:noFill/>
        </p:spPr>
        <p:txBody>
          <a:bodyPr wrap="square" rtlCol="0">
            <a:spAutoFit/>
          </a:bodyPr>
          <a:lstStyle/>
          <a:p>
            <a:pPr algn="just"/>
            <a:r>
              <a:rPr lang="en-US" sz="2800" b="1" dirty="0"/>
              <a:t>Q.22 </a:t>
            </a:r>
            <a:r>
              <a:rPr lang="en-US" sz="2800" dirty="0"/>
              <a:t>In a code language, '</a:t>
            </a:r>
            <a:r>
              <a:rPr lang="en-US" sz="2800" dirty="0" err="1"/>
              <a:t>mok</a:t>
            </a:r>
            <a:r>
              <a:rPr lang="en-US" sz="2800" dirty="0"/>
              <a:t> dan </a:t>
            </a:r>
            <a:r>
              <a:rPr lang="en-US" sz="2800" dirty="0" err="1"/>
              <a:t>sil</a:t>
            </a:r>
            <a:r>
              <a:rPr lang="en-US" sz="2800" dirty="0"/>
              <a:t>' means 'nice big house', ' fit </a:t>
            </a:r>
            <a:r>
              <a:rPr lang="en-US" sz="2800" dirty="0" err="1"/>
              <a:t>kon</a:t>
            </a:r>
            <a:r>
              <a:rPr lang="en-US" sz="2800" dirty="0"/>
              <a:t> dan' means "house is good' and 'warm </a:t>
            </a:r>
            <a:r>
              <a:rPr lang="en-US" sz="2800" dirty="0" err="1"/>
              <a:t>tir</a:t>
            </a:r>
            <a:r>
              <a:rPr lang="en-US" sz="2800" dirty="0"/>
              <a:t> fit' means 'cost is high'. Which word stands for 'good' in that language? </a:t>
            </a:r>
          </a:p>
          <a:p>
            <a:pPr algn="just"/>
            <a:r>
              <a:rPr lang="hi-IN" sz="2400" dirty="0"/>
              <a:t>एक कूट भाषा में, '</a:t>
            </a:r>
            <a:r>
              <a:rPr lang="en-US" sz="2400" dirty="0" err="1"/>
              <a:t>mok</a:t>
            </a:r>
            <a:r>
              <a:rPr lang="en-US" sz="2400" dirty="0"/>
              <a:t> dan </a:t>
            </a:r>
            <a:r>
              <a:rPr lang="en-US" sz="2400" dirty="0" err="1"/>
              <a:t>sil</a:t>
            </a:r>
            <a:r>
              <a:rPr lang="en-US" sz="2400" dirty="0"/>
              <a:t>' </a:t>
            </a:r>
            <a:r>
              <a:rPr lang="hi-IN" sz="2400" dirty="0"/>
              <a:t>का अर्थ है 'अच्छा बड़ा घर', '</a:t>
            </a:r>
            <a:r>
              <a:rPr lang="en-US" sz="2400" dirty="0"/>
              <a:t>fit </a:t>
            </a:r>
            <a:r>
              <a:rPr lang="en-US" sz="2400" dirty="0" err="1"/>
              <a:t>kon</a:t>
            </a:r>
            <a:r>
              <a:rPr lang="en-US" sz="2400" dirty="0"/>
              <a:t> dan' </a:t>
            </a:r>
            <a:r>
              <a:rPr lang="hi-IN" sz="2400" dirty="0"/>
              <a:t>का अर्थ है "</a:t>
            </a:r>
            <a:r>
              <a:rPr lang="en-US" sz="2400" dirty="0"/>
              <a:t>house is good' </a:t>
            </a:r>
            <a:r>
              <a:rPr lang="hi-IN" sz="2400" dirty="0"/>
              <a:t>और '</a:t>
            </a:r>
            <a:r>
              <a:rPr lang="en-US" sz="2400" dirty="0"/>
              <a:t>warm </a:t>
            </a:r>
            <a:r>
              <a:rPr lang="en-US" sz="2400" dirty="0" err="1"/>
              <a:t>tir</a:t>
            </a:r>
            <a:r>
              <a:rPr lang="en-US" sz="2400" dirty="0"/>
              <a:t> Fit' </a:t>
            </a:r>
            <a:r>
              <a:rPr lang="hi-IN" sz="2400" dirty="0"/>
              <a:t>का अर्थ है 'लागत अधिक है'। इसमें कौन सा शब्द '</a:t>
            </a:r>
            <a:r>
              <a:rPr lang="en-US" sz="2400" dirty="0"/>
              <a:t>good' </a:t>
            </a:r>
            <a:r>
              <a:rPr lang="hi-IN" sz="2400" dirty="0"/>
              <a:t>के लिए है भाषा?</a:t>
            </a:r>
            <a:endParaRPr lang="en-US" sz="2400" dirty="0"/>
          </a:p>
          <a:p>
            <a:pPr algn="just"/>
            <a:endParaRPr lang="en-US" sz="2800" dirty="0"/>
          </a:p>
          <a:p>
            <a:pPr marL="514350" indent="-514350" algn="just">
              <a:buAutoNum type="alphaLcParenBoth"/>
            </a:pPr>
            <a:r>
              <a:rPr lang="en-US" sz="2800" dirty="0" err="1"/>
              <a:t>Mok</a:t>
            </a:r>
            <a:r>
              <a:rPr lang="en-US" sz="2800" dirty="0"/>
              <a:t> </a:t>
            </a:r>
          </a:p>
          <a:p>
            <a:pPr marL="514350" indent="-514350" algn="just">
              <a:buAutoNum type="alphaLcParenBoth"/>
            </a:pPr>
            <a:endParaRPr lang="en-US" sz="2800" dirty="0"/>
          </a:p>
          <a:p>
            <a:pPr marL="514350" indent="-514350" algn="just">
              <a:buAutoNum type="alphaLcParenBoth"/>
            </a:pPr>
            <a:r>
              <a:rPr lang="en-US" sz="2800" dirty="0"/>
              <a:t>dan </a:t>
            </a:r>
          </a:p>
          <a:p>
            <a:pPr marL="514350" indent="-514350" algn="just">
              <a:buAutoNum type="alphaLcParenBoth"/>
            </a:pPr>
            <a:endParaRPr lang="en-US" sz="2800" dirty="0"/>
          </a:p>
          <a:p>
            <a:pPr marL="514350" indent="-514350" algn="just">
              <a:buAutoNum type="alphaLcParenBoth"/>
            </a:pPr>
            <a:r>
              <a:rPr lang="en-US" sz="2800" dirty="0"/>
              <a:t>fit </a:t>
            </a:r>
          </a:p>
          <a:p>
            <a:pPr marL="514350" indent="-514350" algn="just">
              <a:buAutoNum type="alphaLcParenBoth"/>
            </a:pPr>
            <a:endParaRPr lang="en-US" sz="2800" dirty="0"/>
          </a:p>
          <a:p>
            <a:pPr marL="514350" indent="-514350" algn="just">
              <a:buAutoNum type="alphaLcParenBoth"/>
            </a:pPr>
            <a:r>
              <a:rPr lang="en-US" sz="2800" dirty="0" err="1"/>
              <a:t>kon</a:t>
            </a:r>
            <a:r>
              <a:rPr lang="en-US" sz="2800" b="1" dirty="0"/>
              <a:t> </a:t>
            </a:r>
            <a:endParaRPr lang="en-US" sz="2800" dirty="0"/>
          </a:p>
        </p:txBody>
      </p:sp>
    </p:spTree>
    <p:extLst>
      <p:ext uri="{BB962C8B-B14F-4D97-AF65-F5344CB8AC3E}">
        <p14:creationId xmlns:p14="http://schemas.microsoft.com/office/powerpoint/2010/main" val="424999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029C44D4-83CB-75AE-5105-001AB62D042F}"/>
              </a:ext>
            </a:extLst>
          </p:cNvPr>
          <p:cNvSpPr txBox="1"/>
          <p:nvPr/>
        </p:nvSpPr>
        <p:spPr>
          <a:xfrm>
            <a:off x="331390" y="1163716"/>
            <a:ext cx="11529220" cy="6124754"/>
          </a:xfrm>
          <a:prstGeom prst="rect">
            <a:avLst/>
          </a:prstGeom>
          <a:noFill/>
        </p:spPr>
        <p:txBody>
          <a:bodyPr wrap="square" rtlCol="0">
            <a:spAutoFit/>
          </a:bodyPr>
          <a:lstStyle/>
          <a:p>
            <a:pPr algn="just"/>
            <a:r>
              <a:rPr lang="en-US" sz="2800" b="1" dirty="0"/>
              <a:t>Q.23 </a:t>
            </a:r>
            <a:r>
              <a:rPr lang="en-US" sz="2800" dirty="0"/>
              <a:t>In a certain code language, '</a:t>
            </a:r>
            <a:r>
              <a:rPr lang="en-US" sz="2800" dirty="0" err="1"/>
              <a:t>coll</a:t>
            </a:r>
            <a:r>
              <a:rPr lang="en-US" sz="2800" dirty="0"/>
              <a:t> tip mot' means 'singing is appreciable, 'mot </a:t>
            </a:r>
            <a:r>
              <a:rPr lang="en-US" sz="2800" dirty="0" err="1"/>
              <a:t>baj</a:t>
            </a:r>
            <a:r>
              <a:rPr lang="en-US" sz="2800" dirty="0"/>
              <a:t> min' means 'dancing is good' and 'tip </a:t>
            </a:r>
            <a:r>
              <a:rPr lang="en-US" sz="2800" dirty="0" err="1"/>
              <a:t>nop</a:t>
            </a:r>
            <a:r>
              <a:rPr lang="en-US" sz="2800" dirty="0"/>
              <a:t> </a:t>
            </a:r>
            <a:r>
              <a:rPr lang="en-US" sz="2800" dirty="0" err="1"/>
              <a:t>baj</a:t>
            </a:r>
            <a:r>
              <a:rPr lang="en-US" sz="2800" dirty="0"/>
              <a:t>' mean 'singing and dancing', which of the following means 'good' in that code language? </a:t>
            </a:r>
          </a:p>
          <a:p>
            <a:pPr algn="just"/>
            <a:r>
              <a:rPr lang="hi-IN" sz="2400" dirty="0"/>
              <a:t>एक निश्चित कूट भाषा में, '</a:t>
            </a:r>
            <a:r>
              <a:rPr lang="en-US" sz="2400" dirty="0" err="1"/>
              <a:t>coll</a:t>
            </a:r>
            <a:r>
              <a:rPr lang="en-US" sz="2400" dirty="0"/>
              <a:t> tip mot' </a:t>
            </a:r>
            <a:r>
              <a:rPr lang="hi-IN" sz="2400" dirty="0"/>
              <a:t>का अर्थ है '</a:t>
            </a:r>
            <a:r>
              <a:rPr lang="en-US" sz="2400" dirty="0"/>
              <a:t>singing is </a:t>
            </a:r>
            <a:r>
              <a:rPr lang="hi-IN" sz="2400" dirty="0"/>
              <a:t>सराहनीय', '</a:t>
            </a:r>
            <a:r>
              <a:rPr lang="en-US" sz="2400" dirty="0"/>
              <a:t>mot </a:t>
            </a:r>
            <a:r>
              <a:rPr lang="en-US" sz="2400" dirty="0" err="1"/>
              <a:t>baj</a:t>
            </a:r>
            <a:r>
              <a:rPr lang="en-US" sz="2400" dirty="0"/>
              <a:t> min' </a:t>
            </a:r>
            <a:r>
              <a:rPr lang="hi-IN" sz="2400" dirty="0"/>
              <a:t>का अर्थ है '</a:t>
            </a:r>
            <a:r>
              <a:rPr lang="en-US" sz="2400" dirty="0"/>
              <a:t>dancing is good' </a:t>
            </a:r>
            <a:r>
              <a:rPr lang="hi-IN" sz="2400" dirty="0"/>
              <a:t>और '</a:t>
            </a:r>
            <a:r>
              <a:rPr lang="en-US" sz="2400" dirty="0"/>
              <a:t>tip </a:t>
            </a:r>
            <a:r>
              <a:rPr lang="en-US" sz="2400" dirty="0" err="1"/>
              <a:t>nop</a:t>
            </a:r>
            <a:r>
              <a:rPr lang="en-US" sz="2400" dirty="0"/>
              <a:t> </a:t>
            </a:r>
            <a:r>
              <a:rPr lang="en-US" sz="2400" dirty="0" err="1"/>
              <a:t>baj</a:t>
            </a:r>
            <a:r>
              <a:rPr lang="en-US" sz="2400" dirty="0"/>
              <a:t>' </a:t>
            </a:r>
            <a:r>
              <a:rPr lang="hi-IN" sz="2400" dirty="0"/>
              <a:t>का अर्थ है '</a:t>
            </a:r>
            <a:r>
              <a:rPr lang="en-US" sz="2400" dirty="0"/>
              <a:t>singing and Dance', </a:t>
            </a:r>
            <a:r>
              <a:rPr lang="hi-IN" sz="2400" dirty="0"/>
              <a:t>निम्न में से किसका अर्थ है '</a:t>
            </a:r>
            <a:r>
              <a:rPr lang="en-US" sz="2400" dirty="0"/>
              <a:t>good' </a:t>
            </a:r>
            <a:r>
              <a:rPr lang="hi-IN" sz="2400" dirty="0"/>
              <a:t>वह कोड भाषा?</a:t>
            </a:r>
            <a:endParaRPr lang="en-US" sz="2400" dirty="0"/>
          </a:p>
          <a:p>
            <a:pPr algn="just"/>
            <a:endParaRPr lang="en-US" sz="2800" dirty="0"/>
          </a:p>
          <a:p>
            <a:pPr marL="514350" indent="-514350" algn="just">
              <a:buAutoNum type="alphaLcParenBoth"/>
            </a:pPr>
            <a:r>
              <a:rPr lang="en-US" sz="2800" dirty="0"/>
              <a:t>Not </a:t>
            </a:r>
          </a:p>
          <a:p>
            <a:pPr marL="514350" indent="-514350" algn="just">
              <a:buAutoNum type="alphaLcParenBoth"/>
            </a:pPr>
            <a:endParaRPr lang="en-US" sz="2800" dirty="0"/>
          </a:p>
          <a:p>
            <a:pPr marL="514350" indent="-514350" algn="just">
              <a:buAutoNum type="alphaLcParenBoth"/>
            </a:pPr>
            <a:r>
              <a:rPr lang="en-US" sz="2800" dirty="0"/>
              <a:t>min </a:t>
            </a:r>
          </a:p>
          <a:p>
            <a:pPr marL="514350" indent="-514350" algn="just">
              <a:buAutoNum type="alphaLcParenBoth"/>
            </a:pPr>
            <a:endParaRPr lang="en-US" sz="2800" dirty="0"/>
          </a:p>
          <a:p>
            <a:pPr marL="514350" indent="-514350" algn="just">
              <a:buAutoNum type="alphaLcParenBoth"/>
            </a:pPr>
            <a:r>
              <a:rPr lang="en-US" sz="2800" dirty="0" err="1"/>
              <a:t>baj</a:t>
            </a:r>
            <a:r>
              <a:rPr lang="en-US" sz="2800" dirty="0"/>
              <a:t> </a:t>
            </a:r>
          </a:p>
          <a:p>
            <a:pPr marL="514350" indent="-514350" algn="just">
              <a:buAutoNum type="alphaLcParenBoth"/>
            </a:pPr>
            <a:endParaRPr lang="en-US" sz="2800" dirty="0"/>
          </a:p>
          <a:p>
            <a:pPr marL="514350" indent="-514350" algn="just">
              <a:buAutoNum type="alphaLcParenBoth"/>
            </a:pPr>
            <a:r>
              <a:rPr lang="en-US" sz="2800" dirty="0"/>
              <a:t>Cannot be determined</a:t>
            </a:r>
          </a:p>
        </p:txBody>
      </p:sp>
    </p:spTree>
    <p:extLst>
      <p:ext uri="{BB962C8B-B14F-4D97-AF65-F5344CB8AC3E}">
        <p14:creationId xmlns:p14="http://schemas.microsoft.com/office/powerpoint/2010/main" val="94342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929881CF-037A-0A4B-E9E3-EB99359C260A}"/>
              </a:ext>
            </a:extLst>
          </p:cNvPr>
          <p:cNvSpPr txBox="1"/>
          <p:nvPr/>
        </p:nvSpPr>
        <p:spPr>
          <a:xfrm>
            <a:off x="331390" y="1172593"/>
            <a:ext cx="11529220" cy="6124754"/>
          </a:xfrm>
          <a:prstGeom prst="rect">
            <a:avLst/>
          </a:prstGeom>
          <a:noFill/>
        </p:spPr>
        <p:txBody>
          <a:bodyPr wrap="square" rtlCol="0">
            <a:spAutoFit/>
          </a:bodyPr>
          <a:lstStyle/>
          <a:p>
            <a:pPr algn="just"/>
            <a:r>
              <a:rPr lang="en-US" sz="2800" b="1" dirty="0"/>
              <a:t>Q.24 </a:t>
            </a:r>
            <a:r>
              <a:rPr lang="en-US" sz="2800" dirty="0"/>
              <a:t>In a certain code language, 'mink yang pe' means 'fruits are ripe', 'pe </a:t>
            </a:r>
            <a:r>
              <a:rPr lang="en-US" sz="2800" dirty="0" err="1"/>
              <a:t>lao</a:t>
            </a:r>
            <a:r>
              <a:rPr lang="en-US" sz="2800" dirty="0"/>
              <a:t> may mink' means 'oranges are not ripe' and may pe </a:t>
            </a:r>
            <a:r>
              <a:rPr lang="en-US" sz="2800" dirty="0" err="1"/>
              <a:t>nue</a:t>
            </a:r>
            <a:r>
              <a:rPr lang="en-US" sz="2800" dirty="0"/>
              <a:t> mink' means 'mangoes are not ripe'. Which word in that language means 'mangoes’? </a:t>
            </a:r>
          </a:p>
          <a:p>
            <a:pPr algn="just"/>
            <a:r>
              <a:rPr lang="hi-IN" sz="2400" dirty="0"/>
              <a:t>एक निश्चित कोड भाषा में, '</a:t>
            </a:r>
            <a:r>
              <a:rPr lang="en-US" sz="2400" dirty="0"/>
              <a:t>mink yang pe' </a:t>
            </a:r>
            <a:r>
              <a:rPr lang="hi-IN" sz="2400" dirty="0"/>
              <a:t>का अर्थ है 'फ्रूट्स आर रिप', '</a:t>
            </a:r>
            <a:r>
              <a:rPr lang="en-US" sz="2400" dirty="0"/>
              <a:t>pe </a:t>
            </a:r>
            <a:r>
              <a:rPr lang="en-US" sz="2400" dirty="0" err="1"/>
              <a:t>lao</a:t>
            </a:r>
            <a:r>
              <a:rPr lang="en-US" sz="2400" dirty="0"/>
              <a:t> may mink' </a:t>
            </a:r>
            <a:r>
              <a:rPr lang="hi-IN" sz="2400" dirty="0"/>
              <a:t>का अर्थ है 'संतरे पके नहीं हैं' और </a:t>
            </a:r>
            <a:r>
              <a:rPr lang="en-US" sz="2400" dirty="0"/>
              <a:t>may pe </a:t>
            </a:r>
            <a:r>
              <a:rPr lang="en-US" sz="2400" dirty="0" err="1"/>
              <a:t>nue</a:t>
            </a:r>
            <a:r>
              <a:rPr lang="en-US" sz="2400" dirty="0"/>
              <a:t> mink' </a:t>
            </a:r>
            <a:r>
              <a:rPr lang="hi-IN" sz="2400" dirty="0"/>
              <a:t>का अर्थ है 'आम पके नहीं हैं'। उस भाषा के किस शब्द का अर्थ 'आम' है?</a:t>
            </a:r>
            <a:endParaRPr lang="en-US" sz="2400" dirty="0"/>
          </a:p>
          <a:p>
            <a:pPr algn="just"/>
            <a:endParaRPr lang="en-US" sz="2800" dirty="0"/>
          </a:p>
          <a:p>
            <a:pPr marL="514350" indent="-514350" algn="just">
              <a:buAutoNum type="alphaLcParenBoth"/>
            </a:pPr>
            <a:r>
              <a:rPr lang="en-US" sz="2800" dirty="0"/>
              <a:t>May </a:t>
            </a:r>
          </a:p>
          <a:p>
            <a:pPr marL="514350" indent="-514350" algn="just">
              <a:buAutoNum type="alphaLcParenBoth"/>
            </a:pPr>
            <a:endParaRPr lang="en-US" sz="2800" dirty="0"/>
          </a:p>
          <a:p>
            <a:pPr marL="514350" indent="-514350" algn="just">
              <a:buAutoNum type="alphaLcParenBoth"/>
            </a:pPr>
            <a:r>
              <a:rPr lang="en-US" sz="2800" dirty="0"/>
              <a:t>pe </a:t>
            </a:r>
          </a:p>
          <a:p>
            <a:pPr marL="514350" indent="-514350" algn="just">
              <a:buAutoNum type="alphaLcParenBoth"/>
            </a:pPr>
            <a:endParaRPr lang="en-US" sz="2800" dirty="0"/>
          </a:p>
          <a:p>
            <a:pPr marL="514350" indent="-514350" algn="just">
              <a:buAutoNum type="alphaLcParenBoth"/>
            </a:pPr>
            <a:r>
              <a:rPr lang="en-US" sz="2800" dirty="0" err="1"/>
              <a:t>nue</a:t>
            </a:r>
            <a:r>
              <a:rPr lang="en-US" sz="2800" dirty="0"/>
              <a:t> </a:t>
            </a:r>
          </a:p>
          <a:p>
            <a:pPr marL="514350" indent="-514350" algn="just">
              <a:buAutoNum type="alphaLcParenBoth"/>
            </a:pPr>
            <a:endParaRPr lang="en-US" sz="2800" dirty="0"/>
          </a:p>
          <a:p>
            <a:pPr marL="514350" indent="-514350" algn="just">
              <a:buAutoNum type="alphaLcParenBoth"/>
            </a:pPr>
            <a:r>
              <a:rPr lang="en-US" sz="2800" dirty="0"/>
              <a:t>mink</a:t>
            </a:r>
            <a:r>
              <a:rPr lang="en-US" sz="2800" b="1" dirty="0"/>
              <a:t> </a:t>
            </a:r>
            <a:endParaRPr lang="en-US" sz="2800" dirty="0"/>
          </a:p>
        </p:txBody>
      </p:sp>
    </p:spTree>
    <p:extLst>
      <p:ext uri="{BB962C8B-B14F-4D97-AF65-F5344CB8AC3E}">
        <p14:creationId xmlns:p14="http://schemas.microsoft.com/office/powerpoint/2010/main" val="226850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3" name="TextBox 2">
            <a:extLst>
              <a:ext uri="{FF2B5EF4-FFF2-40B4-BE49-F238E27FC236}">
                <a16:creationId xmlns:a16="http://schemas.microsoft.com/office/drawing/2014/main" id="{05F6AC06-D4B1-9E1D-8717-992240F32B40}"/>
              </a:ext>
            </a:extLst>
          </p:cNvPr>
          <p:cNvSpPr txBox="1"/>
          <p:nvPr/>
        </p:nvSpPr>
        <p:spPr>
          <a:xfrm>
            <a:off x="233736" y="1076104"/>
            <a:ext cx="11529220" cy="6124754"/>
          </a:xfrm>
          <a:prstGeom prst="rect">
            <a:avLst/>
          </a:prstGeom>
          <a:noFill/>
        </p:spPr>
        <p:txBody>
          <a:bodyPr wrap="square" rtlCol="0">
            <a:spAutoFit/>
          </a:bodyPr>
          <a:lstStyle/>
          <a:p>
            <a:pPr algn="just"/>
            <a:r>
              <a:rPr lang="en-US" sz="2800" b="1" dirty="0"/>
              <a:t>Q.25 </a:t>
            </a:r>
            <a:r>
              <a:rPr lang="en-US" sz="2800" dirty="0"/>
              <a:t>In a certain code language, 'tom </a:t>
            </a:r>
            <a:r>
              <a:rPr lang="en-US" sz="2800" dirty="0" err="1"/>
              <a:t>kun</a:t>
            </a:r>
            <a:r>
              <a:rPr lang="en-US" sz="2800" dirty="0"/>
              <a:t> </a:t>
            </a:r>
            <a:r>
              <a:rPr lang="en-US" sz="2800" dirty="0" err="1"/>
              <a:t>sud</a:t>
            </a:r>
            <a:r>
              <a:rPr lang="en-US" sz="2800" dirty="0"/>
              <a:t>' means 'dogs are barking', '</a:t>
            </a:r>
            <a:r>
              <a:rPr lang="en-US" sz="2800" dirty="0" err="1"/>
              <a:t>kun</a:t>
            </a:r>
            <a:r>
              <a:rPr lang="en-US" sz="2800" dirty="0"/>
              <a:t> jo mop' means 'dogs and horses' and 'mut tom ko, means 'donkeys are mad'. Which word in that language means 'barking’? </a:t>
            </a:r>
          </a:p>
          <a:p>
            <a:pPr algn="just"/>
            <a:r>
              <a:rPr lang="hi-IN" sz="2400" dirty="0"/>
              <a:t>एक निश्चित कूट भाषा में, '</a:t>
            </a:r>
            <a:r>
              <a:rPr lang="en-US" sz="2400" dirty="0"/>
              <a:t>tom </a:t>
            </a:r>
            <a:r>
              <a:rPr lang="en-US" sz="2400" dirty="0" err="1"/>
              <a:t>kun</a:t>
            </a:r>
            <a:r>
              <a:rPr lang="en-US" sz="2400" dirty="0"/>
              <a:t> </a:t>
            </a:r>
            <a:r>
              <a:rPr lang="en-US" sz="2400" dirty="0" err="1"/>
              <a:t>sud</a:t>
            </a:r>
            <a:r>
              <a:rPr lang="en-US" sz="2400" dirty="0"/>
              <a:t>' </a:t>
            </a:r>
            <a:r>
              <a:rPr lang="hi-IN" sz="2400" dirty="0"/>
              <a:t>का अर्थ है 'कुत्ते भौंक रहे हैं', 'कुन जो मोप' का अर्थ है 'कुत्ते और घोड़े' और 'मट टॉम को' का अर्थ है 'गधे पागल हैं'। उस भाषा के किस शब्द का अर्थ 'भौंकना' है?</a:t>
            </a:r>
            <a:endParaRPr lang="en-US" sz="2400" dirty="0"/>
          </a:p>
          <a:p>
            <a:pPr algn="just"/>
            <a:endParaRPr lang="en-US" sz="2800" dirty="0"/>
          </a:p>
          <a:p>
            <a:pPr marL="514350" indent="-514350" algn="just">
              <a:buAutoNum type="alphaLcParenBoth"/>
            </a:pPr>
            <a:r>
              <a:rPr lang="en-US" sz="2800" dirty="0"/>
              <a:t>Sud </a:t>
            </a:r>
          </a:p>
          <a:p>
            <a:pPr marL="514350" indent="-514350" algn="just">
              <a:buAutoNum type="alphaLcParenBoth"/>
            </a:pPr>
            <a:endParaRPr lang="en-US" sz="2800" dirty="0"/>
          </a:p>
          <a:p>
            <a:pPr marL="514350" indent="-514350" algn="just">
              <a:buAutoNum type="alphaLcParenBoth"/>
            </a:pPr>
            <a:r>
              <a:rPr lang="en-US" sz="2800" dirty="0" err="1"/>
              <a:t>kun</a:t>
            </a:r>
            <a:r>
              <a:rPr lang="en-US" sz="2800" dirty="0"/>
              <a:t> </a:t>
            </a:r>
          </a:p>
          <a:p>
            <a:pPr marL="514350" indent="-514350" algn="just">
              <a:buAutoNum type="alphaLcParenBoth"/>
            </a:pPr>
            <a:endParaRPr lang="en-US" sz="2800" dirty="0"/>
          </a:p>
          <a:p>
            <a:pPr marL="514350" indent="-514350" algn="just">
              <a:buAutoNum type="alphaLcParenBoth"/>
            </a:pPr>
            <a:r>
              <a:rPr lang="en-US" sz="2800" dirty="0"/>
              <a:t>jo </a:t>
            </a:r>
          </a:p>
          <a:p>
            <a:pPr marL="514350" indent="-514350" algn="just">
              <a:buAutoNum type="alphaLcParenBoth"/>
            </a:pPr>
            <a:endParaRPr lang="en-US" sz="2800" dirty="0"/>
          </a:p>
          <a:p>
            <a:pPr marL="514350" indent="-514350" algn="just">
              <a:buAutoNum type="alphaLcParenBoth"/>
            </a:pPr>
            <a:r>
              <a:rPr lang="en-US" sz="2800" dirty="0"/>
              <a:t>tom</a:t>
            </a:r>
          </a:p>
        </p:txBody>
      </p:sp>
    </p:spTree>
    <p:extLst>
      <p:ext uri="{BB962C8B-B14F-4D97-AF65-F5344CB8AC3E}">
        <p14:creationId xmlns:p14="http://schemas.microsoft.com/office/powerpoint/2010/main" val="377839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
        <p:nvSpPr>
          <p:cNvPr id="4" name="TextBox 3">
            <a:extLst>
              <a:ext uri="{FF2B5EF4-FFF2-40B4-BE49-F238E27FC236}">
                <a16:creationId xmlns:a16="http://schemas.microsoft.com/office/drawing/2014/main" id="{F926ECB3-52A1-0850-63BE-FE742E779BE9}"/>
              </a:ext>
            </a:extLst>
          </p:cNvPr>
          <p:cNvSpPr txBox="1"/>
          <p:nvPr/>
        </p:nvSpPr>
        <p:spPr>
          <a:xfrm>
            <a:off x="331390" y="1172593"/>
            <a:ext cx="11529220" cy="6124754"/>
          </a:xfrm>
          <a:prstGeom prst="rect">
            <a:avLst/>
          </a:prstGeom>
          <a:noFill/>
        </p:spPr>
        <p:txBody>
          <a:bodyPr wrap="square" rtlCol="0">
            <a:spAutoFit/>
          </a:bodyPr>
          <a:lstStyle/>
          <a:p>
            <a:pPr algn="just"/>
            <a:r>
              <a:rPr lang="en-US" sz="2800" b="1" dirty="0"/>
              <a:t>Q.26 </a:t>
            </a:r>
            <a:r>
              <a:rPr lang="en-US" sz="2800" dirty="0"/>
              <a:t>In a code language, '</a:t>
            </a:r>
            <a:r>
              <a:rPr lang="en-US" sz="2800" dirty="0" err="1"/>
              <a:t>mok</a:t>
            </a:r>
            <a:r>
              <a:rPr lang="en-US" sz="2800" dirty="0"/>
              <a:t> dan </a:t>
            </a:r>
            <a:r>
              <a:rPr lang="en-US" sz="2800" dirty="0" err="1"/>
              <a:t>sil</a:t>
            </a:r>
            <a:r>
              <a:rPr lang="en-US" sz="2800" dirty="0"/>
              <a:t>' means 'nice big house', ' fit </a:t>
            </a:r>
            <a:r>
              <a:rPr lang="en-US" sz="2800" dirty="0" err="1"/>
              <a:t>kon</a:t>
            </a:r>
            <a:r>
              <a:rPr lang="en-US" sz="2800" dirty="0"/>
              <a:t> dan' means "house is good' and 'warm </a:t>
            </a:r>
            <a:r>
              <a:rPr lang="en-US" sz="2800" dirty="0" err="1"/>
              <a:t>tir</a:t>
            </a:r>
            <a:r>
              <a:rPr lang="en-US" sz="2800" dirty="0"/>
              <a:t> fit' means 'cost is high'. Which word stands for 'good' in that language? </a:t>
            </a:r>
          </a:p>
          <a:p>
            <a:pPr algn="just"/>
            <a:r>
              <a:rPr lang="hi-IN" sz="2400" dirty="0"/>
              <a:t>एक कूट भाषा में, '</a:t>
            </a:r>
            <a:r>
              <a:rPr lang="en-US" sz="2400" dirty="0" err="1"/>
              <a:t>mok</a:t>
            </a:r>
            <a:r>
              <a:rPr lang="en-US" sz="2400" dirty="0"/>
              <a:t> dan </a:t>
            </a:r>
            <a:r>
              <a:rPr lang="en-US" sz="2400" dirty="0" err="1"/>
              <a:t>sil</a:t>
            </a:r>
            <a:r>
              <a:rPr lang="en-US" sz="2400" dirty="0"/>
              <a:t>' </a:t>
            </a:r>
            <a:r>
              <a:rPr lang="hi-IN" sz="2400" dirty="0"/>
              <a:t>का अर्थ है 'अच्छा बड़ा घर', '</a:t>
            </a:r>
            <a:r>
              <a:rPr lang="en-US" sz="2400" dirty="0"/>
              <a:t>fit </a:t>
            </a:r>
            <a:r>
              <a:rPr lang="en-US" sz="2400" dirty="0" err="1"/>
              <a:t>kon</a:t>
            </a:r>
            <a:r>
              <a:rPr lang="en-US" sz="2400" dirty="0"/>
              <a:t> dan' </a:t>
            </a:r>
            <a:r>
              <a:rPr lang="hi-IN" sz="2400" dirty="0"/>
              <a:t>का अर्थ है "</a:t>
            </a:r>
            <a:r>
              <a:rPr lang="en-US" sz="2400" dirty="0"/>
              <a:t>house is good' </a:t>
            </a:r>
            <a:r>
              <a:rPr lang="hi-IN" sz="2400" dirty="0"/>
              <a:t>और '</a:t>
            </a:r>
            <a:r>
              <a:rPr lang="en-US" sz="2400" dirty="0"/>
              <a:t>warm </a:t>
            </a:r>
            <a:r>
              <a:rPr lang="en-US" sz="2400" dirty="0" err="1"/>
              <a:t>tir</a:t>
            </a:r>
            <a:r>
              <a:rPr lang="en-US" sz="2400" dirty="0"/>
              <a:t> Fit' </a:t>
            </a:r>
            <a:r>
              <a:rPr lang="hi-IN" sz="2400" dirty="0"/>
              <a:t>का अर्थ है 'लागत अधिक है'। इसमें कौन सा शब्द '</a:t>
            </a:r>
            <a:r>
              <a:rPr lang="en-US" sz="2400" dirty="0"/>
              <a:t>good' </a:t>
            </a:r>
            <a:r>
              <a:rPr lang="hi-IN" sz="2400" dirty="0"/>
              <a:t>के लिए है भाषा?</a:t>
            </a:r>
            <a:endParaRPr lang="en-US" sz="2400" dirty="0"/>
          </a:p>
          <a:p>
            <a:pPr algn="just"/>
            <a:endParaRPr lang="en-US" sz="2800" dirty="0"/>
          </a:p>
          <a:p>
            <a:pPr marL="514350" indent="-514350" algn="just">
              <a:buAutoNum type="alphaLcParenBoth"/>
            </a:pPr>
            <a:r>
              <a:rPr lang="en-US" sz="2800" dirty="0" err="1"/>
              <a:t>Mok</a:t>
            </a:r>
            <a:r>
              <a:rPr lang="en-US" sz="2800" dirty="0"/>
              <a:t> </a:t>
            </a:r>
          </a:p>
          <a:p>
            <a:pPr marL="514350" indent="-514350" algn="just">
              <a:buAutoNum type="alphaLcParenBoth"/>
            </a:pPr>
            <a:endParaRPr lang="en-US" sz="2800" dirty="0"/>
          </a:p>
          <a:p>
            <a:pPr marL="514350" indent="-514350" algn="just">
              <a:buAutoNum type="alphaLcParenBoth"/>
            </a:pPr>
            <a:r>
              <a:rPr lang="en-US" sz="2800" dirty="0"/>
              <a:t>dan </a:t>
            </a:r>
          </a:p>
          <a:p>
            <a:pPr marL="514350" indent="-514350" algn="just">
              <a:buAutoNum type="alphaLcParenBoth"/>
            </a:pPr>
            <a:endParaRPr lang="en-US" sz="2800" dirty="0"/>
          </a:p>
          <a:p>
            <a:pPr marL="514350" indent="-514350" algn="just">
              <a:buAutoNum type="alphaLcParenBoth"/>
            </a:pPr>
            <a:r>
              <a:rPr lang="en-US" sz="2800" dirty="0"/>
              <a:t>fit </a:t>
            </a:r>
          </a:p>
          <a:p>
            <a:pPr marL="514350" indent="-514350" algn="just">
              <a:buAutoNum type="alphaLcParenBoth"/>
            </a:pPr>
            <a:endParaRPr lang="en-US" sz="2800" dirty="0"/>
          </a:p>
          <a:p>
            <a:pPr marL="514350" indent="-514350" algn="just">
              <a:buAutoNum type="alphaLcParenBoth"/>
            </a:pPr>
            <a:r>
              <a:rPr lang="en-US" sz="2800" dirty="0" err="1"/>
              <a:t>kon</a:t>
            </a:r>
            <a:r>
              <a:rPr lang="en-US" sz="2800" b="1" dirty="0"/>
              <a:t> </a:t>
            </a:r>
            <a:endParaRPr lang="en-US" sz="2800" dirty="0"/>
          </a:p>
        </p:txBody>
      </p:sp>
    </p:spTree>
    <p:extLst>
      <p:ext uri="{BB962C8B-B14F-4D97-AF65-F5344CB8AC3E}">
        <p14:creationId xmlns:p14="http://schemas.microsoft.com/office/powerpoint/2010/main" val="354879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6DD25-E6E7-1D99-F016-3A231F36D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105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In a certain code, BASIC is written as DDULE. How is LEADER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BASIC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DDULE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LEADER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NGCFGT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NHCGGU</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OGDFHT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OHDGHU</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In a certain code, SPRING is written as UNUFRC. How is MOBILE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SPRING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UNUFRC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MOBILE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KQEFPA</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OMDGNC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OMDGPA</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OMEFPA</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7348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In a certain code, POETRY is written as QONDSQX and OVER is written as PNUDQ. How is MORE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POETRY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QONDSQX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OVER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PNUDQ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कोड में </a:t>
            </a:r>
            <a:r>
              <a:rPr lang="en-US" sz="2600" b="1" dirty="0">
                <a:latin typeface="Cambria" panose="02040503050406030204" pitchFamily="18" charset="0"/>
                <a:ea typeface="Cambria" panose="02040503050406030204" pitchFamily="18" charset="0"/>
                <a:cs typeface="Arial Unicode MS" panose="020B0604020202020204" pitchFamily="34" charset="-128"/>
              </a:rPr>
              <a:t>MORE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LNNQD</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NNNQD</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NLNQD</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NLPQD</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12366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In a certain code, GERMINATION is written as IMGRENNOAIT. How is ESTABLISHED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GERMINATION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IMGRENNOAIT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ESTABLISHED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लिखा जाता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BEATSLEIHS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BAETSLEDISH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BATESLDEIHS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BAETSLDEIHS</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06711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In a certain code language, COMPUTER is written as RFUVQNPC. How is MEDICINE written in that code?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COMPUTER </a:t>
            </a:r>
            <a:r>
              <a:rPr lang="hi-IN"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RFUVQNPC </a:t>
            </a:r>
            <a:r>
              <a:rPr lang="hi-IN" sz="2600" b="1" dirty="0">
                <a:latin typeface="Cambria" panose="02040503050406030204" pitchFamily="18" charset="0"/>
                <a:ea typeface="Cambria" panose="02040503050406030204" pitchFamily="18" charset="0"/>
                <a:cs typeface="Arial Unicode MS" panose="020B0604020202020204" pitchFamily="34" charset="-128"/>
              </a:rPr>
              <a:t>लिखा जाता है। उसी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MEDICINE </a:t>
            </a:r>
            <a:r>
              <a:rPr lang="hi-IN" sz="2600" b="1" dirty="0">
                <a:latin typeface="Cambria" panose="02040503050406030204" pitchFamily="18" charset="0"/>
                <a:ea typeface="Cambria" panose="02040503050406030204" pitchFamily="18" charset="0"/>
                <a:cs typeface="Arial Unicode MS" panose="020B0604020202020204" pitchFamily="34" charset="-128"/>
              </a:rPr>
              <a:t>को किस प्रकार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EOJDEJFM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EOJDJEFM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MFEDJJOE</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MFEJDJOE</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46012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6290</TotalTime>
  <Words>2729</Words>
  <Application>Microsoft Office PowerPoint</Application>
  <PresentationFormat>Widescreen</PresentationFormat>
  <Paragraphs>228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2525</cp:revision>
  <dcterms:created xsi:type="dcterms:W3CDTF">2022-08-19T12:50:04Z</dcterms:created>
  <dcterms:modified xsi:type="dcterms:W3CDTF">2023-04-20T16:24:16Z</dcterms:modified>
</cp:coreProperties>
</file>