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9"/>
  </p:notesMasterIdLst>
  <p:sldIdLst>
    <p:sldId id="922" r:id="rId2"/>
    <p:sldId id="923" r:id="rId3"/>
    <p:sldId id="924" r:id="rId4"/>
    <p:sldId id="334" r:id="rId5"/>
    <p:sldId id="1058" r:id="rId6"/>
    <p:sldId id="984" r:id="rId7"/>
    <p:sldId id="927" r:id="rId8"/>
    <p:sldId id="1043" r:id="rId9"/>
    <p:sldId id="930" r:id="rId10"/>
    <p:sldId id="932" r:id="rId11"/>
    <p:sldId id="1053" r:id="rId12"/>
    <p:sldId id="988" r:id="rId13"/>
    <p:sldId id="1002" r:id="rId14"/>
    <p:sldId id="935" r:id="rId15"/>
    <p:sldId id="990" r:id="rId16"/>
    <p:sldId id="991" r:id="rId17"/>
    <p:sldId id="992" r:id="rId18"/>
    <p:sldId id="1046" r:id="rId19"/>
    <p:sldId id="1047" r:id="rId20"/>
    <p:sldId id="1049" r:id="rId21"/>
    <p:sldId id="1050" r:id="rId22"/>
    <p:sldId id="1051" r:id="rId23"/>
    <p:sldId id="1054" r:id="rId24"/>
    <p:sldId id="1056" r:id="rId25"/>
    <p:sldId id="1057" r:id="rId26"/>
    <p:sldId id="1059" r:id="rId27"/>
    <p:sldId id="1064" r:id="rId28"/>
  </p:sldIdLst>
  <p:sldSz cx="14630400" cy="82296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rbel" panose="020B0503020204020204" pitchFamily="34" charset="0"/>
      <p:regular r:id="rId34"/>
      <p:bold r:id="rId35"/>
      <p:italic r:id="rId36"/>
      <p:boldItalic r:id="rId37"/>
    </p:embeddedFont>
    <p:embeddedFont>
      <p:font typeface="Kokila" panose="020B060402020202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0" autoAdjust="0"/>
    <p:restoredTop sz="94622" autoAdjust="0"/>
  </p:normalViewPr>
  <p:slideViewPr>
    <p:cSldViewPr>
      <p:cViewPr varScale="1">
        <p:scale>
          <a:sx n="38" d="100"/>
          <a:sy n="38" d="100"/>
        </p:scale>
        <p:origin x="72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3B9EC-EF4A-443E-A506-3CD514E8F10E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9AF0-DA94-4125-808B-2D7B93282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19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7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7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7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7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7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7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7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76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4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51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8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78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93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12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8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4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7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7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15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9AF0-DA94-4125-808B-2D7B9328267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55320" y="-5715"/>
            <a:ext cx="6017894" cy="8235316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4081" y="1656082"/>
            <a:ext cx="10289546" cy="3139439"/>
          </a:xfrm>
        </p:spPr>
        <p:txBody>
          <a:bodyPr anchor="b">
            <a:normAutofit/>
          </a:bodyPr>
          <a:lstStyle>
            <a:lvl1pPr algn="r">
              <a:defRPr sz="7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8453" y="4795520"/>
            <a:ext cx="8385174" cy="1666241"/>
          </a:xfrm>
        </p:spPr>
        <p:txBody>
          <a:bodyPr anchor="t">
            <a:normAutofit/>
          </a:bodyPr>
          <a:lstStyle>
            <a:lvl1pPr marL="0" indent="0" algn="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8894" y="7059931"/>
            <a:ext cx="5188853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2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4" y="5679438"/>
            <a:ext cx="12022453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63214" y="1118535"/>
            <a:ext cx="9871133" cy="379797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1174" y="6359524"/>
            <a:ext cx="12022453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6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5" y="822960"/>
            <a:ext cx="12022453" cy="3657600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5" y="5212080"/>
            <a:ext cx="12022456" cy="17373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18334" y="1035628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2110" y="3383279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855" y="822961"/>
            <a:ext cx="10788014" cy="3291839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24174" y="4114799"/>
            <a:ext cx="10239378" cy="4572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16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4" y="5212080"/>
            <a:ext cx="12022453" cy="17373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06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6" y="3970297"/>
            <a:ext cx="12022451" cy="1762560"/>
          </a:xfrm>
        </p:spPr>
        <p:txBody>
          <a:bodyPr anchor="b">
            <a:normAutofit/>
          </a:bodyPr>
          <a:lstStyle>
            <a:lvl1pPr algn="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4" y="5732857"/>
            <a:ext cx="12022452" cy="1032480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2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18334" y="1035628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2110" y="3383279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855" y="822961"/>
            <a:ext cx="10788014" cy="3291839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81176" y="4663440"/>
            <a:ext cx="12022452" cy="10668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88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4" y="5730240"/>
            <a:ext cx="12022452" cy="1219200"/>
          </a:xfrm>
        </p:spPr>
        <p:txBody>
          <a:bodyPr anchor="t">
            <a:normAutofit/>
          </a:bodyPr>
          <a:lstStyle>
            <a:lvl1pPr marL="0" indent="0" algn="r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9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6" y="822961"/>
            <a:ext cx="12022454" cy="327279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81175" y="4206240"/>
            <a:ext cx="12022456" cy="100584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36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4" y="5212080"/>
            <a:ext cx="12022456" cy="17373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63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99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79187" y="822960"/>
            <a:ext cx="2124443" cy="6126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1175" y="822960"/>
            <a:ext cx="9623690" cy="612648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7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53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42228" y="7040558"/>
            <a:ext cx="661400" cy="4381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736" y="3200399"/>
            <a:ext cx="10716896" cy="2532458"/>
          </a:xfrm>
        </p:spPr>
        <p:txBody>
          <a:bodyPr anchor="b"/>
          <a:lstStyle>
            <a:lvl1pPr algn="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6733" y="5732857"/>
            <a:ext cx="10716898" cy="1032480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4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4" y="822961"/>
            <a:ext cx="12022456" cy="2103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1175" y="3200400"/>
            <a:ext cx="5874066" cy="3749041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9561" y="3200400"/>
            <a:ext cx="5874067" cy="3749040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9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615" y="3190240"/>
            <a:ext cx="5528626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>
                <a:solidFill>
                  <a:schemeClr val="accent1">
                    <a:lumMod val="75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173" y="4002405"/>
            <a:ext cx="5874067" cy="2947034"/>
          </a:xfrm>
        </p:spPr>
        <p:txBody>
          <a:bodyPr anchor="t"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6585" y="3200400"/>
            <a:ext cx="5547044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>
                <a:solidFill>
                  <a:schemeClr val="accent1">
                    <a:lumMod val="75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29561" y="4002405"/>
            <a:ext cx="5874067" cy="2947034"/>
          </a:xfrm>
        </p:spPr>
        <p:txBody>
          <a:bodyPr anchor="t"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4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0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5" y="1920240"/>
            <a:ext cx="4258945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4440" y="822960"/>
            <a:ext cx="7489188" cy="6126481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1175" y="3566160"/>
            <a:ext cx="4258945" cy="2194560"/>
          </a:xfrm>
        </p:spPr>
        <p:txBody>
          <a:bodyPr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7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269" y="2103119"/>
            <a:ext cx="6511390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13618" y="1097280"/>
            <a:ext cx="3937169" cy="54864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9269" y="3749039"/>
            <a:ext cx="6511390" cy="2194560"/>
          </a:xfrm>
        </p:spPr>
        <p:txBody>
          <a:bodyPr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9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0975" y="1"/>
            <a:ext cx="2924176" cy="82296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1174" y="822961"/>
            <a:ext cx="12022456" cy="21031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2" y="3200400"/>
            <a:ext cx="12022456" cy="3749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9187" y="7059931"/>
            <a:ext cx="13716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736" y="7059931"/>
            <a:ext cx="850101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42228" y="7059931"/>
            <a:ext cx="6614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1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548640" rtl="0" eaLnBrk="1" latinLnBrk="0" hangingPunct="1">
        <a:spcBef>
          <a:spcPct val="0"/>
        </a:spcBef>
        <a:buNone/>
        <a:defRPr sz="48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1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06D85D-7897-0707-DAA0-89B22D18C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DA3FE-5A1E-1C75-5828-F83F775489BF}"/>
              </a:ext>
            </a:extLst>
          </p:cNvPr>
          <p:cNvSpPr txBox="1"/>
          <p:nvPr/>
        </p:nvSpPr>
        <p:spPr>
          <a:xfrm>
            <a:off x="7848600" y="3629085"/>
            <a:ext cx="6477000" cy="452431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i-IN" sz="7200" dirty="0">
                <a:solidFill>
                  <a:schemeClr val="bg1"/>
                </a:solidFill>
                <a:latin typeface="Kokila" pitchFamily="34" charset="0"/>
                <a:cs typeface="Kokila" pitchFamily="34" charset="0"/>
              </a:rPr>
              <a:t>जित और हार आपकी सोच पर निर्भर करती हैं,</a:t>
            </a:r>
          </a:p>
          <a:p>
            <a:pPr algn="ctr"/>
            <a:r>
              <a:rPr lang="hi-IN" sz="7200" dirty="0">
                <a:solidFill>
                  <a:schemeClr val="bg1"/>
                </a:solidFill>
                <a:latin typeface="Kokila" pitchFamily="34" charset="0"/>
                <a:cs typeface="Kokila" pitchFamily="34" charset="0"/>
              </a:rPr>
              <a:t>मान लो तो हार होगी और ठान लो तो जित होगी.</a:t>
            </a:r>
            <a:endParaRPr lang="en-IN" sz="7200" b="1" dirty="0">
              <a:solidFill>
                <a:schemeClr val="bg1"/>
              </a:solidFill>
              <a:latin typeface="Kokila" pitchFamily="34" charset="0"/>
              <a:cs typeface="Koki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1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/>
          <p:nvPr/>
        </p:nvSpPr>
        <p:spPr>
          <a:xfrm>
            <a:off x="4191000" y="960090"/>
            <a:ext cx="10134600" cy="3452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hi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7. निम्नलिखित प्रश्न में, दिए गए विकल्पों में से विषम आकृति को चुनिए। </a:t>
            </a:r>
          </a:p>
          <a:p>
            <a:pPr>
              <a:spcAft>
                <a:spcPts val="500"/>
              </a:spcAft>
            </a:pPr>
            <a:endParaRPr lang="hi-IN" sz="5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spcAft>
                <a:spcPts val="500"/>
              </a:spcAft>
            </a:pPr>
            <a:endParaRPr lang="hi-IN" sz="5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31A72E-95DD-DD33-BF09-452B418CEE4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084320" y="2660803"/>
            <a:ext cx="1024128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3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/>
          <p:nvPr/>
        </p:nvSpPr>
        <p:spPr>
          <a:xfrm>
            <a:off x="4191000" y="960090"/>
            <a:ext cx="10134600" cy="6542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8. दिए गए आरेख के आधार पर, निम्नलिखित में से कौन सा/से कथन सही है/हैं?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I.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वह कार जो पुस्तक तथा कागज दोनों हैं, की संख्या 8 है।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कागज की कुल संख्या 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ना ही </a:t>
            </a: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ना ही </a:t>
            </a: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 I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तथा </a:t>
            </a: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दोनों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केवल </a:t>
            </a: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D.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केवल </a:t>
            </a: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 </a:t>
            </a:r>
          </a:p>
          <a:p>
            <a:pPr>
              <a:spcAft>
                <a:spcPts val="500"/>
              </a:spcAft>
            </a:pPr>
            <a:endParaRPr lang="en-IN" sz="4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F3993-F989-CD4F-7DA6-DB866D9CD6A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8534400" y="3124200"/>
            <a:ext cx="3399416" cy="273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8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/>
          <p:nvPr/>
        </p:nvSpPr>
        <p:spPr>
          <a:xfrm>
            <a:off x="5943600" y="922615"/>
            <a:ext cx="8436833" cy="696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9. </a:t>
            </a:r>
            <a:r>
              <a:rPr lang="hi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एक अनुक्रम दिया गया है, जिसमें से एक पद है। दिए गए विकल्पों में से वह सही विकल्प चुनिए, जो अनुक्रम को करे। </a:t>
            </a:r>
          </a:p>
          <a:p>
            <a:pPr>
              <a:spcAft>
                <a:spcPts val="500"/>
              </a:spcAft>
            </a:pPr>
            <a:r>
              <a:rPr lang="en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LP35, OS41, RV47, UY53,? </a:t>
            </a:r>
          </a:p>
          <a:p>
            <a:pPr>
              <a:spcAft>
                <a:spcPts val="500"/>
              </a:spcAft>
            </a:pPr>
            <a:r>
              <a:rPr lang="en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BX33 </a:t>
            </a:r>
          </a:p>
          <a:p>
            <a:pPr>
              <a:spcAft>
                <a:spcPts val="500"/>
              </a:spcAft>
            </a:pPr>
            <a:r>
              <a:rPr lang="en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 XB37 </a:t>
            </a:r>
          </a:p>
          <a:p>
            <a:pPr>
              <a:spcAft>
                <a:spcPts val="500"/>
              </a:spcAft>
            </a:pPr>
            <a:r>
              <a:rPr lang="en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XB44 </a:t>
            </a:r>
          </a:p>
          <a:p>
            <a:pPr>
              <a:spcAft>
                <a:spcPts val="500"/>
              </a:spcAft>
            </a:pPr>
            <a:r>
              <a:rPr lang="en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D. XB33 </a:t>
            </a:r>
          </a:p>
        </p:txBody>
      </p:sp>
    </p:spTree>
    <p:extLst>
      <p:ext uri="{BB962C8B-B14F-4D97-AF65-F5344CB8AC3E}">
        <p14:creationId xmlns:p14="http://schemas.microsoft.com/office/powerpoint/2010/main" val="210783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/>
          <p:nvPr/>
        </p:nvSpPr>
        <p:spPr>
          <a:xfrm>
            <a:off x="5105400" y="990600"/>
            <a:ext cx="9275032" cy="5427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10.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एक विशिष्ट कोड भाषा में, </a:t>
            </a: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ACROSTIC'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 '</a:t>
            </a: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KPZXWYIF'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लिखा जाता है। इस कोड भाषा में '</a:t>
            </a: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NITROGEN'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 कोड क्या है? </a:t>
            </a:r>
          </a:p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VIZAMTOS </a:t>
            </a:r>
          </a:p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 VLOSAZTM </a:t>
            </a:r>
          </a:p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LEEMTZAOS </a:t>
            </a:r>
          </a:p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D. VLOXTMOS </a:t>
            </a:r>
          </a:p>
        </p:txBody>
      </p:sp>
    </p:spTree>
    <p:extLst>
      <p:ext uri="{BB962C8B-B14F-4D97-AF65-F5344CB8AC3E}">
        <p14:creationId xmlns:p14="http://schemas.microsoft.com/office/powerpoint/2010/main" val="344942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648200" y="875628"/>
            <a:ext cx="9732233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11. </a:t>
            </a:r>
            <a:r>
              <a:rPr lang="hi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कितनी कुर्सियाँ ना तो पंखा है ना ही मेज हैं? </a:t>
            </a:r>
          </a:p>
          <a:p>
            <a:pPr>
              <a:spcAft>
                <a:spcPts val="500"/>
              </a:spcAft>
            </a:pPr>
            <a:r>
              <a:rPr lang="en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4 </a:t>
            </a:r>
          </a:p>
          <a:p>
            <a:pPr>
              <a:spcAft>
                <a:spcPts val="500"/>
              </a:spcAft>
            </a:pPr>
            <a:r>
              <a:rPr lang="en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 10 </a:t>
            </a:r>
          </a:p>
          <a:p>
            <a:pPr>
              <a:spcAft>
                <a:spcPts val="500"/>
              </a:spcAft>
            </a:pPr>
            <a:r>
              <a:rPr lang="en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6 </a:t>
            </a:r>
          </a:p>
          <a:p>
            <a:pPr>
              <a:spcAft>
                <a:spcPts val="500"/>
              </a:spcAft>
            </a:pPr>
            <a:r>
              <a:rPr lang="en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D. 8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ACE65A-588C-204D-9B48-4B49290C6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297" y="2000922"/>
            <a:ext cx="5680038" cy="42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2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876800" y="875628"/>
            <a:ext cx="9503633" cy="6732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13. कथन: </a:t>
            </a:r>
          </a:p>
          <a:p>
            <a:pPr>
              <a:spcAft>
                <a:spcPts val="500"/>
              </a:spcAft>
            </a:pP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1. सभी बिल्ली, शेर है।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कोई भी मोर, बिल्ली नहीं है। निष्कर्ष: </a:t>
            </a:r>
          </a:p>
          <a:p>
            <a:pPr>
              <a:spcAft>
                <a:spcPts val="500"/>
              </a:spcAft>
            </a:pP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1. सभी शेर, बिल्ली हैं।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सभी मोर, शेर है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III.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सभी बिल्ली, मोर हैं।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दोनों निष्कर्ष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तथा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III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अनुसरण करते हैं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कोई भी निष्कर्ष अनुसरण नहीं करता है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सभी निष्कर्ष अनुसरण करते हैं।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केवल निष्कर्ष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अनुसरण करता है </a:t>
            </a:r>
          </a:p>
        </p:txBody>
      </p:sp>
    </p:spTree>
    <p:extLst>
      <p:ext uri="{BB962C8B-B14F-4D97-AF65-F5344CB8AC3E}">
        <p14:creationId xmlns:p14="http://schemas.microsoft.com/office/powerpoint/2010/main" val="323322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5638800" y="875628"/>
            <a:ext cx="8741633" cy="6229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14. यदि '+' का अर्थ '÷', '÷' का अर्थ '+', '</a:t>
            </a: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X'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 अर्थ - तथा '-' का अर्थ '</a:t>
            </a: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X'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हो, तो निम्नलिखित में से कौन सा समीकरण सही हैं? </a:t>
            </a:r>
          </a:p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57 + 19 - 5 &gt; 12 ÷ 45 -5 + 3 </a:t>
            </a:r>
          </a:p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 21-8 ÷ 21 × 5 &gt; 12-12 X 43 </a:t>
            </a:r>
          </a:p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C.7-18 × 21÷23 &lt;11 × 32 + 8 </a:t>
            </a:r>
          </a:p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D. 13 × 21 + 7 &gt; 78 + 13÷21 × 12 </a:t>
            </a:r>
          </a:p>
          <a:p>
            <a:pPr>
              <a:spcAft>
                <a:spcPts val="500"/>
              </a:spcAft>
            </a:pPr>
            <a:endParaRPr lang="en-IN" sz="48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5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800600" y="875628"/>
            <a:ext cx="9579833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IN" sz="6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15. </a:t>
            </a:r>
            <a:r>
              <a:rPr lang="hi-IN" sz="6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निम्नलिखित प्रश्न में दिए गए विकल्पों में से प्रश्न चिन्ह (?) के स्थान पर आने वाली आकृति को चुनिए 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26445-E815-354A-DC32-28AD3D644F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5181600" y="3962400"/>
            <a:ext cx="6927925" cy="37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17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495800" y="1066800"/>
            <a:ext cx="9773194" cy="6412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16. आठ छात्र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A, B, C, D, E, F, G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तथा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H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केंद्र की ओर मुख करके एक वृत्ताकार मेज के इर्द-गिर्द बैठे हुए हैं (जरूरी नहीं की इसी क्रम में हो)।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 D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दायीं ओर दूसरे स्थान पर है।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F, D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बायीं ओर तीसरे स्थान पर है।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CA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बायीं ओर दूसरे स्थान पर है।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F, A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दायीं ओर दूसरे स्थान पर है।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G, E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दायीं ओर तीसरे स्थान पर है। निम्नलिखित में से तीन एक विशिष्ट तर्क से संबंधित हैं तथा एक समूह बनाते हैं। </a:t>
            </a:r>
          </a:p>
          <a:p>
            <a:pPr>
              <a:spcAft>
                <a:spcPts val="500"/>
              </a:spcAft>
            </a:pP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निम्नलिखित में से कौन सा उस समूह से संबंधित नहीं है?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EA			B. EF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CB			D. DC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3864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5638800" y="875628"/>
            <a:ext cx="8741633" cy="5988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18.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निम्नलिखित प्रश्न में दी गई श्रृंखला में से लुप्त अंक ज्ञात कीजिए। </a:t>
            </a:r>
          </a:p>
          <a:p>
            <a:pPr>
              <a:spcAft>
                <a:spcPts val="500"/>
              </a:spcAft>
            </a:pP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30, 21, 12, 3.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-6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 -4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1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D. 2 </a:t>
            </a:r>
          </a:p>
          <a:p>
            <a:pPr>
              <a:spcAft>
                <a:spcPts val="500"/>
              </a:spcAft>
            </a:pPr>
            <a:endParaRPr lang="en-IN" sz="40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spcAft>
                <a:spcPts val="500"/>
              </a:spcAft>
            </a:pPr>
            <a:endParaRPr lang="en-IN" sz="40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98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791635" y="917538"/>
            <a:ext cx="9838765" cy="6542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19.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दिए गए आरेख के आधार पर, निम्नलिखित में से कौन सा/से कथन सही है/हैं?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I.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वह नीले जो ना ही कमीज है ना ही लाल है, की संख्या 17 हैं।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II.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वह लाल जो कमीज नहीं हैं, की संख्या 19 हैं।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ना ही </a:t>
            </a: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ना ही </a:t>
            </a: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केवल </a:t>
            </a: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I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तथा </a:t>
            </a: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दोनों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D.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केवल </a:t>
            </a: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 </a:t>
            </a:r>
          </a:p>
          <a:p>
            <a:pPr>
              <a:spcAft>
                <a:spcPts val="500"/>
              </a:spcAft>
            </a:pPr>
            <a:endParaRPr lang="en-IN" sz="4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FC82F-16EE-50C4-698F-A8D646D8F4E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8458199" y="3810000"/>
            <a:ext cx="5320205" cy="35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31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5562600" y="875628"/>
            <a:ext cx="8817833" cy="6052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20.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कथन: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कुछ लकड़ी, मेज हैं।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कोई भी कुर्सी, मेज नहीं है। निष्कर्ष: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सभी कुर्सी, लकड़ी हैं।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कुछ मेज, लकड़ी हैं।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कोई भी निष्कर्ष अनुसरण नहीं करता है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दोनों निष्कर्ष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तथा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अनुसरण करते है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केवल निष्कर्ष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अनुसरण करता है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केवल निष्कर्ष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अनुसरण करता है </a:t>
            </a:r>
          </a:p>
        </p:txBody>
      </p:sp>
    </p:spTree>
    <p:extLst>
      <p:ext uri="{BB962C8B-B14F-4D97-AF65-F5344CB8AC3E}">
        <p14:creationId xmlns:p14="http://schemas.microsoft.com/office/powerpoint/2010/main" val="1274297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5181600" y="875628"/>
            <a:ext cx="9198833" cy="7032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23. एक चित्र की ओर इशारा करते हुए एक महिला कहती है कि 'वह चित्र उसके पिता के इकलौते पुत्र की दादीजी की बहू का है।' </a:t>
            </a:r>
          </a:p>
          <a:p>
            <a:pPr>
              <a:spcAft>
                <a:spcPts val="500"/>
              </a:spcAft>
            </a:pP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महिला की चित्र वाली महिला कौन है? </a:t>
            </a:r>
          </a:p>
          <a:p>
            <a:pPr>
              <a:spcAft>
                <a:spcPts val="500"/>
              </a:spcAft>
            </a:pP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a)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मां </a:t>
            </a:r>
          </a:p>
          <a:p>
            <a:pPr>
              <a:spcAft>
                <a:spcPts val="500"/>
              </a:spcAft>
            </a:pP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b)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दादी </a:t>
            </a:r>
          </a:p>
          <a:p>
            <a:pPr>
              <a:spcAft>
                <a:spcPts val="500"/>
              </a:spcAft>
            </a:pP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c)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बुआ </a:t>
            </a:r>
          </a:p>
          <a:p>
            <a:pPr>
              <a:spcAft>
                <a:spcPts val="500"/>
              </a:spcAft>
            </a:pP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</a:t>
            </a: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d)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भाभी </a:t>
            </a:r>
          </a:p>
          <a:p>
            <a:pPr>
              <a:spcAft>
                <a:spcPts val="500"/>
              </a:spcAft>
            </a:pPr>
            <a:endParaRPr lang="hi-IN" sz="48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28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2667000" y="875628"/>
            <a:ext cx="1171343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25.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निम्नलिखित प्रश्न में, दिये गए विकल्पों में से संख्याओं के विषम समूह को चुनिए।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(4, 16, 64)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 (5, 25, 125)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(8, 64,576)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D. (7,49,343) </a:t>
            </a:r>
          </a:p>
        </p:txBody>
      </p:sp>
    </p:spTree>
    <p:extLst>
      <p:ext uri="{BB962C8B-B14F-4D97-AF65-F5344CB8AC3E}">
        <p14:creationId xmlns:p14="http://schemas.microsoft.com/office/powerpoint/2010/main" val="3574524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5181600" y="875628"/>
            <a:ext cx="9198833" cy="4629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26.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एक अनुक्रम दिया गया है, जिसमें से एक पद गलत है। दिए गए विकल्पों में से उस गलत फ्व को चुनिएस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NTFQ, QXKW, TBPC, (WFÜH, ZJZO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TBPC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 ZJZO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QXKW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D. WFUH </a:t>
            </a:r>
          </a:p>
        </p:txBody>
      </p:sp>
    </p:spTree>
    <p:extLst>
      <p:ext uri="{BB962C8B-B14F-4D97-AF65-F5344CB8AC3E}">
        <p14:creationId xmlns:p14="http://schemas.microsoft.com/office/powerpoint/2010/main" val="1506439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5181600" y="875628"/>
            <a:ext cx="9198833" cy="6037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27.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छह लड़िकयाँ </a:t>
            </a: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A, B, C, D, E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तथा </a:t>
            </a: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F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एक पंक्ति में उत्तर की ओर मुख करके बैठी हुई है (जरूरी नहीं की इसी क्रम में हो)। </a:t>
            </a: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D, E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दायीं ओर दूसरे स्थान पर है। </a:t>
            </a: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B, E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बायीं ओर दूसरे स्थान पर है। </a:t>
            </a: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C, B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तुरंत बायीं ओर है। </a:t>
            </a: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F, C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दायीं ओर दूसरे स्थान पर है। </a:t>
            </a: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E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तुरंत दायीं ओर कौन बैठी हुई है? </a:t>
            </a:r>
          </a:p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D 		B. F </a:t>
            </a:r>
          </a:p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A		D. B </a:t>
            </a:r>
          </a:p>
        </p:txBody>
      </p:sp>
    </p:spTree>
    <p:extLst>
      <p:ext uri="{BB962C8B-B14F-4D97-AF65-F5344CB8AC3E}">
        <p14:creationId xmlns:p14="http://schemas.microsoft.com/office/powerpoint/2010/main" val="156220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5181600" y="875628"/>
            <a:ext cx="9198833" cy="6412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28.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आठ महिलाएँ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P, Q, R, S, T, U, V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तथा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W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केंद्र की ओर मुख करके एक वृत्ताकार मेज के इर्द-गिर्द बैठी हुई हैं (जरूरी नहीं की इसी क्रम में हो) ।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T, P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बायीं ओर दूसरे स्थान पर है।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V, T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बायीं ओर तीसरे स्थान पर है।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W, T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तुरंत बायीं ओर है।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S, W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दायीं ओर दूसरे स्थान पर है।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Q. U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दायीं ओर तीसरे स्थान पर है। निम्नलिखित में से कौन सा/से कथन सही है/हैं?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I. R. S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दायीं ओर तीसरे स्थान पर है।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II. T, S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 तुरंत दायीं ओर है।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ना ही । ना ही ॥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	B. I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तथा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दोनों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कवल ।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			D. </a:t>
            </a: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केवल </a:t>
            </a: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II </a:t>
            </a:r>
          </a:p>
        </p:txBody>
      </p:sp>
    </p:spTree>
    <p:extLst>
      <p:ext uri="{BB962C8B-B14F-4D97-AF65-F5344CB8AC3E}">
        <p14:creationId xmlns:p14="http://schemas.microsoft.com/office/powerpoint/2010/main" val="597313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5181600" y="875628"/>
            <a:ext cx="9198833" cy="678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IN" sz="6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29. </a:t>
            </a:r>
            <a:r>
              <a:rPr lang="hi-IN" sz="6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निम्नलिखित प्रश्न में दिए गए विकल्पों में से संबंधित संख्या युग्म को चुनिए। </a:t>
            </a:r>
          </a:p>
          <a:p>
            <a:pPr>
              <a:spcAft>
                <a:spcPts val="500"/>
              </a:spcAft>
            </a:pPr>
            <a:r>
              <a:rPr lang="hi-IN" sz="6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512: 64 :: ? </a:t>
            </a:r>
          </a:p>
          <a:p>
            <a:pPr>
              <a:spcAft>
                <a:spcPts val="500"/>
              </a:spcAft>
            </a:pPr>
            <a:r>
              <a:rPr lang="en-IN" sz="6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129:81 </a:t>
            </a:r>
          </a:p>
          <a:p>
            <a:pPr>
              <a:spcAft>
                <a:spcPts val="500"/>
              </a:spcAft>
            </a:pPr>
            <a:r>
              <a:rPr lang="en-IN" sz="6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B.733:85 </a:t>
            </a:r>
          </a:p>
          <a:p>
            <a:pPr>
              <a:spcAft>
                <a:spcPts val="500"/>
              </a:spcAft>
            </a:pPr>
            <a:r>
              <a:rPr lang="en-IN" sz="6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C.739:87 </a:t>
            </a:r>
          </a:p>
          <a:p>
            <a:pPr>
              <a:spcAft>
                <a:spcPts val="500"/>
              </a:spcAft>
            </a:pPr>
            <a:r>
              <a:rPr lang="en-IN" sz="6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D.734:81</a:t>
            </a:r>
            <a:endParaRPr lang="en-GB" sz="60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3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8D2AF0BC-0266-E6E8-4E3D-21882393E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2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876800" y="990600"/>
            <a:ext cx="9503632" cy="4629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hi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1. निम्नलिखित प्रश्न में दिए गए विकल्पों में से संबंधित अक्षर युग्म को चुनिए ।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GREA: KIIZ : : ?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LOPK : PLTP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 HOME: LSQI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LAND: PZSW </a:t>
            </a:r>
          </a:p>
          <a:p>
            <a:pPr>
              <a:spcAft>
                <a:spcPts val="500"/>
              </a:spcAft>
            </a:pPr>
            <a:r>
              <a:rPr lang="en-IN" sz="4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D. READ: IZH </a:t>
            </a:r>
          </a:p>
        </p:txBody>
      </p:sp>
    </p:spTree>
    <p:extLst>
      <p:ext uri="{BB962C8B-B14F-4D97-AF65-F5344CB8AC3E}">
        <p14:creationId xmlns:p14="http://schemas.microsoft.com/office/powerpoint/2010/main" val="379696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876800" y="990600"/>
            <a:ext cx="9503632" cy="5491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2. </a:t>
            </a: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एक अनुक्रम दिया गया है, जिसमें से एक पद गलत है। दिए गए विकल्पों में से उस गलत पद को चुनिए।</a:t>
            </a:r>
          </a:p>
          <a:p>
            <a:pPr>
              <a:spcAft>
                <a:spcPts val="500"/>
              </a:spcAft>
            </a:pPr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11, 22, 10, 24, 7, 28, 2, 34-6, 42, -14 </a:t>
            </a:r>
          </a:p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24 </a:t>
            </a:r>
          </a:p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 10 </a:t>
            </a:r>
          </a:p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22 </a:t>
            </a:r>
          </a:p>
          <a:p>
            <a:pPr>
              <a:spcAft>
                <a:spcPts val="500"/>
              </a:spcAft>
            </a:pPr>
            <a:r>
              <a:rPr lang="en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D. -6 </a:t>
            </a:r>
          </a:p>
        </p:txBody>
      </p:sp>
    </p:spTree>
    <p:extLst>
      <p:ext uri="{BB962C8B-B14F-4D97-AF65-F5344CB8AC3E}">
        <p14:creationId xmlns:p14="http://schemas.microsoft.com/office/powerpoint/2010/main" val="281117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886200" y="1066800"/>
            <a:ext cx="10744200" cy="4319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3.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एक विशिष्ट कोड भाषा में, </a:t>
            </a: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ACROSTIC'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 '</a:t>
            </a: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KPZXWYIF'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लिखा जाता है। इस कोड भाषा में '</a:t>
            </a: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NITROGEN'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 कोड क्या है?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VLZAMTOS ACROSTIC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 VLOSAZTM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VLMTZAOS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D. VLAZTMOS </a:t>
            </a:r>
          </a:p>
        </p:txBody>
      </p:sp>
    </p:spTree>
    <p:extLst>
      <p:ext uri="{BB962C8B-B14F-4D97-AF65-F5344CB8AC3E}">
        <p14:creationId xmlns:p14="http://schemas.microsoft.com/office/powerpoint/2010/main" val="97792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733800" y="996489"/>
            <a:ext cx="10633571" cy="5060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4.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एक अनुक्रम दिया गया है, जिसमें से एक पद लुप्त है। दिए गए विकल्पों में से वह सही विकल्प चुनिए, जो अनुक्रम को पूरा करे। </a:t>
            </a:r>
          </a:p>
          <a:p>
            <a:pPr>
              <a:spcAft>
                <a:spcPts val="500"/>
              </a:spcAft>
            </a:pP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12</a:t>
            </a: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FK, 36IN, 108L Q 324OT, ?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A. 972RW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B. 972UZ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C. 972TY </a:t>
            </a:r>
          </a:p>
          <a:p>
            <a:pPr>
              <a:spcAft>
                <a:spcPts val="500"/>
              </a:spcAft>
            </a:pPr>
            <a:r>
              <a:rPr lang="en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D. 972SX </a:t>
            </a:r>
          </a:p>
        </p:txBody>
      </p:sp>
    </p:spTree>
    <p:extLst>
      <p:ext uri="{BB962C8B-B14F-4D97-AF65-F5344CB8AC3E}">
        <p14:creationId xmlns:p14="http://schemas.microsoft.com/office/powerpoint/2010/main" val="287548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581400" y="1096926"/>
            <a:ext cx="11049000" cy="1726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5. </a:t>
            </a:r>
            <a:r>
              <a:rPr lang="hi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प्रश्न आकृति का सही प्रातीबब होगा? </a:t>
            </a:r>
          </a:p>
          <a:p>
            <a:pPr>
              <a:spcAft>
                <a:spcPts val="500"/>
              </a:spcAft>
            </a:pPr>
            <a:endParaRPr lang="hi-IN" sz="5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CA789-BFB6-F1AD-30B4-79D544BB61F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3606800" y="2362200"/>
            <a:ext cx="10177011" cy="47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9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267200" y="875628"/>
            <a:ext cx="10113233" cy="3452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hi-IN" sz="5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6. कौन सी उत्तर आकृति प्रश्न आकृति के प्रतिरूप को पूरा करेगी? </a:t>
            </a:r>
          </a:p>
          <a:p>
            <a:pPr>
              <a:spcAft>
                <a:spcPts val="500"/>
              </a:spcAft>
            </a:pPr>
            <a:endParaRPr lang="hi-IN" sz="5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spcAft>
                <a:spcPts val="500"/>
              </a:spcAft>
            </a:pPr>
            <a:endParaRPr lang="hi-IN" sz="5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53B70-4498-973C-6E21-8898326126E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724400" y="2819400"/>
            <a:ext cx="8563087" cy="17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51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7061</TotalTime>
  <Words>1426</Words>
  <Application>Microsoft Office PowerPoint</Application>
  <PresentationFormat>Custom</PresentationFormat>
  <Paragraphs>149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Kokila</vt:lpstr>
      <vt:lpstr>Arial</vt:lpstr>
      <vt:lpstr>Corbel</vt:lpstr>
      <vt:lpstr>Calibri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BY VIKAS SIR</dc:title>
  <dc:creator>lenovo</dc:creator>
  <cp:lastModifiedBy>RAKESH YADAV</cp:lastModifiedBy>
  <cp:revision>1351</cp:revision>
  <dcterms:created xsi:type="dcterms:W3CDTF">2006-08-16T00:00:00Z</dcterms:created>
  <dcterms:modified xsi:type="dcterms:W3CDTF">2023-03-31T11:33:19Z</dcterms:modified>
  <dc:identifier>DAEpbZPlEls</dc:identifier>
</cp:coreProperties>
</file>