
<file path=[Content_Types].xml><?xml version="1.0" encoding="utf-8"?>
<Types xmlns="http://schemas.openxmlformats.org/package/2006/content-types">
  <Default Extension="bin" ContentType="application/vnd.openxmlformats-officedocument.oleObject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7232" r:id="rId2"/>
    <p:sldId id="5904" r:id="rId3"/>
    <p:sldId id="6729" r:id="rId4"/>
    <p:sldId id="6381" r:id="rId5"/>
    <p:sldId id="2050" r:id="rId6"/>
    <p:sldId id="6357" r:id="rId7"/>
    <p:sldId id="6730" r:id="rId8"/>
    <p:sldId id="6731" r:id="rId9"/>
    <p:sldId id="6732" r:id="rId10"/>
    <p:sldId id="6733" r:id="rId11"/>
    <p:sldId id="6734" r:id="rId12"/>
    <p:sldId id="6735" r:id="rId13"/>
    <p:sldId id="6736" r:id="rId14"/>
    <p:sldId id="6737" r:id="rId15"/>
    <p:sldId id="6738" r:id="rId16"/>
    <p:sldId id="6739" r:id="rId17"/>
    <p:sldId id="6740" r:id="rId18"/>
    <p:sldId id="6741" r:id="rId19"/>
    <p:sldId id="6742" r:id="rId20"/>
    <p:sldId id="6743" r:id="rId21"/>
    <p:sldId id="6744" r:id="rId22"/>
    <p:sldId id="6721" r:id="rId23"/>
    <p:sldId id="6745" r:id="rId24"/>
    <p:sldId id="6746" r:id="rId25"/>
    <p:sldId id="6747" r:id="rId26"/>
    <p:sldId id="6748" r:id="rId27"/>
    <p:sldId id="6749" r:id="rId28"/>
    <p:sldId id="6750" r:id="rId29"/>
    <p:sldId id="6751" r:id="rId30"/>
    <p:sldId id="6752" r:id="rId31"/>
    <p:sldId id="6753" r:id="rId32"/>
    <p:sldId id="6754" r:id="rId33"/>
    <p:sldId id="7233" r:id="rId34"/>
    <p:sldId id="6755" r:id="rId35"/>
    <p:sldId id="6756" r:id="rId36"/>
    <p:sldId id="6757" r:id="rId37"/>
    <p:sldId id="6758" r:id="rId38"/>
    <p:sldId id="6759" r:id="rId39"/>
    <p:sldId id="6760" r:id="rId40"/>
    <p:sldId id="6761" r:id="rId41"/>
    <p:sldId id="6762" r:id="rId42"/>
    <p:sldId id="6763" r:id="rId43"/>
    <p:sldId id="7234" r:id="rId44"/>
    <p:sldId id="6764" r:id="rId45"/>
    <p:sldId id="6765" r:id="rId46"/>
    <p:sldId id="6766" r:id="rId47"/>
    <p:sldId id="6767" r:id="rId48"/>
    <p:sldId id="6768" r:id="rId49"/>
    <p:sldId id="6769" r:id="rId50"/>
    <p:sldId id="671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6197"/>
  </p:normalViewPr>
  <p:slideViewPr>
    <p:cSldViewPr snapToGrid="0">
      <p:cViewPr varScale="1">
        <p:scale>
          <a:sx n="124" d="100"/>
          <a:sy n="124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47863-97A5-4849-96C7-A68A44B84C63}" type="datetimeFigureOut">
              <a:rPr lang="en-US" smtClean="0"/>
              <a:t>5/13/23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D3F9E-50C5-3040-B27F-3364789F9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3F7D-B42F-EBA9-D867-D11F4B04C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1EEE4-17C9-DAE5-831C-821AB21B7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D7364-CDFB-3736-05F3-8CE992C7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67954-5657-CB92-E5D4-9D70BC95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4535E-B1F0-13B9-E5CA-6F4284FF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34C5-3249-115C-0565-5F9A378C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AFF1A-E079-FC2C-358F-2F468447F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BBEB-DCDE-9138-72F2-C4914DB5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D4F7A-C2BF-6C85-CC6F-B579C609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FD6B6-623C-B06E-76A7-7B935288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3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C6518F-1D23-57F2-6AD4-546541C1C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EB6CF-262A-DF6E-CDB0-2E3C162B9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00C7-0AE5-D8C3-B42E-199884F1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38C68-6D22-72C4-49B8-40AF5EBF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E0ABA-9FE6-3ABA-AB0A-86C52BCB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5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9370-F7C7-E084-F7E9-9C90F9D4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9E257-D0FE-A7B8-AE5E-2A2D5233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F7D45-8774-00F9-1540-40A71C3F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63E7A-A902-45A3-8942-3DBE30CF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82DF9-F2FA-90CF-4B94-D13809F9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5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94F1-0AC4-0803-3E61-5DF9E8D4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C7200-1E0B-1DE0-0013-EB7D466B5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C79F7-6B72-38E2-2754-DA7C05EC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B6B70-316A-1B9F-4576-F54CE7A5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F01D3-94B8-5165-7FBB-8C43F5A7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53F7-6225-3AEA-CAD7-03814FEC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B263-D545-7C3A-7307-54578B412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6B7B1-ADCD-1044-2F56-33CEADF5A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86EBB-494A-BC84-E5C1-98AC04F8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1D2BF-CB4C-A74F-FD6E-826B7955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0335C-09C6-F3E1-A11B-4BC2B282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C095-6B12-CD56-113E-403D7896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1EB6F-4F59-2017-94DF-8A4F400F4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E9D1D-D86F-0AE5-57C5-E3D6758FC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CD8BA-B0A8-D55C-628F-27AD30F69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E8ED8-6645-3313-35C8-17558CA19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F244E-B90D-64AE-63E6-469025F5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B5268-AC35-2340-C662-9F4CA06A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687B1-C04C-FC29-B51C-9E8D8072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4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223-03BC-E138-DF6B-1D26D72C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02000-E3FB-830D-AAA9-15FD61F3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D0A7F-F2D9-D85F-8CA0-B11D54F7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62E3A-1474-BCBE-A4F7-A70A0B7A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B3EFC-771A-4D26-D1E0-FF2544F0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93169-65A6-FA3E-4917-493C7ADA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77234-91C7-F50B-C3F6-481FBB7B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16E1-530F-F32F-56B9-646FDE1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5EC46-8D3F-0A0B-882A-7E69CFE4D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606D2-3A1E-49B5-8123-CA90AB8FF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9C06E-A5B5-5073-CAA7-6BDD3ED7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27E5E-3B30-A823-7F00-FD664780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84115-800E-B354-1863-5FBC3983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7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131A-51B7-6334-9F81-645DE271C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134DF-9F8D-B5AB-0E70-629C58174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F0E20-CF55-42B3-4EAF-32E235075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BA4BB-F94B-6C72-A01F-CDBC6DC7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5DAE-333E-564C-1660-EB0CA36A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F1BDF-C896-0277-F080-925849A3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8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32417-6FD4-C5C6-8AE4-242ECB97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8AB7F-99A4-EF09-4076-EDEB0676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C6BEC-C569-8A8E-E509-B1E82ABBC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747D-3E3D-244D-9742-332F41F08630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FE134-210D-D9D8-F248-D59F7396E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0D07A-FD06-19A6-0299-53BDF161E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3B4A-F3A2-1746-87B9-5962E20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7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wmf"/><Relationship Id="rId3" Type="http://schemas.openxmlformats.org/officeDocument/2006/relationships/hyperlink" Target="https://www.adda247.com/engineering-maha-pack-exam-kit" TargetMode="Externa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4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3.bin"/><Relationship Id="rId4" Type="http://schemas.microsoft.com/office/2017/06/relationships/model3d" Target="../media/model3d1.glb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6.wmf"/><Relationship Id="rId3" Type="http://schemas.openxmlformats.org/officeDocument/2006/relationships/hyperlink" Target="https://www.adda247.com/engineering-maha-pack-exam-kit" TargetMode="Externa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8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5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7.bin"/><Relationship Id="rId4" Type="http://schemas.microsoft.com/office/2017/06/relationships/model3d" Target="../media/model3d1.glb"/><Relationship Id="rId9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hyperlink" Target="https://www.adda247.com/engineering-maha-pack-exam-kit" TargetMode="External"/><Relationship Id="rId7" Type="http://schemas.openxmlformats.org/officeDocument/2006/relationships/image" Target="../media/image18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11.bin"/><Relationship Id="rId4" Type="http://schemas.microsoft.com/office/2017/06/relationships/model3d" Target="../media/model3d1.glb"/><Relationship Id="rId9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Q.Which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following is reason of irreversibility!?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Lack of equilibrium during the process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involvement of dissipative effects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None of the above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both a &amp;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4757-D9C7-69EF-E39F-7A3E3E9B2E81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pic>
        <p:nvPicPr>
          <p:cNvPr id="12" name="Picture 11" descr="A person standing in front of a poster&#10;&#10;Description automatically generated with low confidence">
            <a:extLst>
              <a:ext uri="{FF2B5EF4-FFF2-40B4-BE49-F238E27FC236}">
                <a16:creationId xmlns:a16="http://schemas.microsoft.com/office/drawing/2014/main" id="{5B2CBBD8-34D9-386D-47C6-4CCBEE05B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3FC83C-2EB7-CC61-C54E-2B2533AF219E}"/>
              </a:ext>
            </a:extLst>
          </p:cNvPr>
          <p:cNvSpPr/>
          <p:nvPr/>
        </p:nvSpPr>
        <p:spPr>
          <a:xfrm>
            <a:off x="3333108" y="5455227"/>
            <a:ext cx="553092" cy="644237"/>
          </a:xfrm>
          <a:prstGeom prst="rect">
            <a:avLst/>
          </a:prstGeom>
          <a:solidFill>
            <a:srgbClr val="001529"/>
          </a:solidFill>
          <a:ln>
            <a:solidFill>
              <a:srgbClr val="001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D6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7154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405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equation for the calculation of torque transmitting capacity in the conical clutch as per uniform wear theory is ________.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BD488A4-2685-7B0A-5B5C-CAC24B44D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8887" y="2193005"/>
          <a:ext cx="1734556" cy="52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368300" progId="Equation.DSMT4">
                  <p:embed/>
                </p:oleObj>
              </mc:Choice>
              <mc:Fallback>
                <p:oleObj name="Equation" r:id="rId6" imgW="1193800" imgH="3683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BD488A4-2685-7B0A-5B5C-CAC24B44D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887" y="2193005"/>
                        <a:ext cx="1734556" cy="529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D97CB1E-3C6D-5F1C-6823-126EA19CEA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8886" y="2920061"/>
          <a:ext cx="1683133" cy="513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368300" progId="Equation.DSMT4">
                  <p:embed/>
                </p:oleObj>
              </mc:Choice>
              <mc:Fallback>
                <p:oleObj name="Equation" r:id="rId8" imgW="1193800" imgH="3683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D97CB1E-3C6D-5F1C-6823-126EA19CEA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886" y="2920061"/>
                        <a:ext cx="1683133" cy="513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6C5B1E1-0FCA-3856-6EDD-A1059C415B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8886" y="3600801"/>
          <a:ext cx="1752267" cy="5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7893" imgH="355446" progId="Equation.DSMT4">
                  <p:embed/>
                </p:oleObj>
              </mc:Choice>
              <mc:Fallback>
                <p:oleObj name="Equation" r:id="rId10" imgW="1167893" imgH="355446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6C5B1E1-0FCA-3856-6EDD-A1059C415B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886" y="3600801"/>
                        <a:ext cx="1752267" cy="539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33C73A1-C2F2-0773-3F43-1161B0ACE7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8886" y="4387919"/>
          <a:ext cx="1683133" cy="51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7893" imgH="355446" progId="Equation.DSMT4">
                  <p:embed/>
                </p:oleObj>
              </mc:Choice>
              <mc:Fallback>
                <p:oleObj name="Equation" r:id="rId12" imgW="1167893" imgH="355446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33C73A1-C2F2-0773-3F43-1161B0ACE7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886" y="4387919"/>
                        <a:ext cx="1683133" cy="518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55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the disc-clutch the clutch acts as a ________-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driving member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driven member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neutral member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these</a:t>
            </a:r>
          </a:p>
        </p:txBody>
      </p:sp>
    </p:spTree>
    <p:extLst>
      <p:ext uri="{BB962C8B-B14F-4D97-AF65-F5344CB8AC3E}">
        <p14:creationId xmlns:p14="http://schemas.microsoft.com/office/powerpoint/2010/main" val="16545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clutch is also considered as the wet clutch-?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Single plate clutch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Multi-plate clutch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Both Single plate clutch and M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-plate clutch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these</a:t>
            </a:r>
          </a:p>
        </p:txBody>
      </p:sp>
    </p:spTree>
    <p:extLst>
      <p:ext uri="{BB962C8B-B14F-4D97-AF65-F5344CB8AC3E}">
        <p14:creationId xmlns:p14="http://schemas.microsoft.com/office/powerpoint/2010/main" val="307467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statement is CORRECT about the dry clutch!?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Heat dissipation is more difficult in dry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Rate of wear is more in dry clutches.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Dry clutch has the highest coefficient of friction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options correct</a:t>
            </a:r>
          </a:p>
        </p:txBody>
      </p:sp>
    </p:spTree>
    <p:extLst>
      <p:ext uri="{BB962C8B-B14F-4D97-AF65-F5344CB8AC3E}">
        <p14:creationId xmlns:p14="http://schemas.microsoft.com/office/powerpoint/2010/main" val="269583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outer cone of the conical clutch is keyed to the ________ shaft and the inner cone is ________ to slide axially_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driven, fixed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driving, fixed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driving, free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driven, free</a:t>
            </a:r>
          </a:p>
        </p:txBody>
      </p:sp>
    </p:spTree>
    <p:extLst>
      <p:ext uri="{BB962C8B-B14F-4D97-AF65-F5344CB8AC3E}">
        <p14:creationId xmlns:p14="http://schemas.microsoft.com/office/powerpoint/2010/main" val="71279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statement is CORRECT about the wet clutch-?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Torque transmitting capacity of wet clutch is higher than the dry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Heat dissipation is easier on the wet clutch as compared to the dry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The engagement of the dry clutch is smoother in the wet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option are correct</a:t>
            </a:r>
          </a:p>
          <a:p>
            <a:pPr marL="480472" indent="-480472" algn="r" defTabSz="599002">
              <a:buNone/>
            </a:pP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torque transmitting capacity of the single plate clutch is calculated by__________.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7B6423D-D1D1-25D0-554F-E231C363FB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2576" y="1807615"/>
          <a:ext cx="1379096" cy="50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342751" progId="Equation.DSMT4">
                  <p:embed/>
                </p:oleObj>
              </mc:Choice>
              <mc:Fallback>
                <p:oleObj name="Equation" r:id="rId6" imgW="939392" imgH="34275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7B6423D-D1D1-25D0-554F-E231C363FB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576" y="1807615"/>
                        <a:ext cx="1379096" cy="504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1E6EC49-DDA4-429E-D3F4-6243DFC2FF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2577" y="2566431"/>
          <a:ext cx="1354805" cy="49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392" imgH="342751" progId="Equation.DSMT4">
                  <p:embed/>
                </p:oleObj>
              </mc:Choice>
              <mc:Fallback>
                <p:oleObj name="Equation" r:id="rId8" imgW="939392" imgH="342751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1E6EC49-DDA4-429E-D3F4-6243DFC2F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577" y="2566431"/>
                        <a:ext cx="1354805" cy="495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BF377BA-C5F5-9FBA-2CCE-F95F60B1D9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2577" y="3267833"/>
          <a:ext cx="1379092" cy="5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392" imgH="342751" progId="Equation.DSMT4">
                  <p:embed/>
                </p:oleObj>
              </mc:Choice>
              <mc:Fallback>
                <p:oleObj name="Equation" r:id="rId10" imgW="939392" imgH="342751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BF377BA-C5F5-9FBA-2CCE-F95F60B1D9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577" y="3267833"/>
                        <a:ext cx="1379092" cy="5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B697EAE-A810-3276-3E84-AB12511592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2577" y="3957013"/>
          <a:ext cx="1379092" cy="5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392" imgH="342751" progId="Equation.DSMT4">
                  <p:embed/>
                </p:oleObj>
              </mc:Choice>
              <mc:Fallback>
                <p:oleObj name="Equation" r:id="rId12" imgW="939392" imgH="342751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B697EAE-A810-3276-3E84-AB12511592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577" y="3957013"/>
                        <a:ext cx="1379092" cy="5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46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method is CORRECT for increasing the torque transmitting capacity of the clutch!?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Using the frictional material with a higher coefficient of friction.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Increase the plate pressure.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Increase the mean radius of the friction disk.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options are correct</a:t>
            </a:r>
          </a:p>
        </p:txBody>
      </p:sp>
    </p:spTree>
    <p:extLst>
      <p:ext uri="{BB962C8B-B14F-4D97-AF65-F5344CB8AC3E}">
        <p14:creationId xmlns:p14="http://schemas.microsoft.com/office/powerpoint/2010/main" val="316024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Why are gear teeth made harder.?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To avoid wear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To avoid pitting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to avoid abrasion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To avoid tensile strength</a:t>
            </a:r>
          </a:p>
        </p:txBody>
      </p:sp>
    </p:spTree>
    <p:extLst>
      <p:ext uri="{BB962C8B-B14F-4D97-AF65-F5344CB8AC3E}">
        <p14:creationId xmlns:p14="http://schemas.microsoft.com/office/powerpoint/2010/main" val="57671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Gear teeth are made harder to avoid!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greater compressive stress in bending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tensile strength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abrasion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wear</a:t>
            </a:r>
          </a:p>
        </p:txBody>
      </p:sp>
    </p:spTree>
    <p:extLst>
      <p:ext uri="{BB962C8B-B14F-4D97-AF65-F5344CB8AC3E}">
        <p14:creationId xmlns:p14="http://schemas.microsoft.com/office/powerpoint/2010/main" val="230679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If the radius of the pitch circle of the gear profile is 50 mm and the value of addendum is 5 mm. What will be the radius of the addendum circle-?</a:t>
            </a:r>
          </a:p>
          <a:p>
            <a:pPr marL="480472" indent="-4233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27.5 </a:t>
            </a:r>
          </a:p>
          <a:p>
            <a:pPr marL="480472" indent="-4233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55</a:t>
            </a:r>
          </a:p>
          <a:p>
            <a:pPr marL="480472" indent="-4233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50 </a:t>
            </a:r>
          </a:p>
          <a:p>
            <a:pPr marL="480472" indent="-4233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52.5</a:t>
            </a:r>
          </a:p>
        </p:txBody>
      </p:sp>
    </p:spTree>
    <p:extLst>
      <p:ext uri="{BB962C8B-B14F-4D97-AF65-F5344CB8AC3E}">
        <p14:creationId xmlns:p14="http://schemas.microsoft.com/office/powerpoint/2010/main" val="1198073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If pitch diameter is 200 mm and number of teeth are 20 then circular pitch of the gear will be:_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0.314 mm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3.14 mm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31.4 mm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314 mm</a:t>
            </a:r>
          </a:p>
        </p:txBody>
      </p:sp>
    </p:spTree>
    <p:extLst>
      <p:ext uri="{BB962C8B-B14F-4D97-AF65-F5344CB8AC3E}">
        <p14:creationId xmlns:p14="http://schemas.microsoft.com/office/powerpoint/2010/main" val="295697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If the head on the turbine is more than 300m, the type of turbine used should be _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Kaplan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Francis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Pelton wheel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(d) Propeller 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1ADE547-1B7C-3D6E-543F-E38A93DFF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4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friction torque, transmitted in case of flat pivot bearing for uniform ratio of wear is equal to--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l-G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  <a:p>
            <a:pPr marL="480472" indent="-480472" algn="r" defTabSz="599002">
              <a:buNone/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[2008]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1C205E6-A3E6-3B52-3DB6-92393EDAF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5185" y="2436250"/>
          <a:ext cx="749509" cy="588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002" imgH="355446" progId="Equation.DSMT4">
                  <p:embed/>
                </p:oleObj>
              </mc:Choice>
              <mc:Fallback>
                <p:oleObj name="Equation" r:id="rId6" imgW="457002" imgH="355446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1C205E6-A3E6-3B52-3DB6-92393EDAF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185" y="2436250"/>
                        <a:ext cx="749509" cy="588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02BEE7E-BAE7-E9F8-6F41-AFAABBE657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5185" y="3134902"/>
          <a:ext cx="748543" cy="58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002" imgH="355446" progId="Equation.DSMT4">
                  <p:embed/>
                </p:oleObj>
              </mc:Choice>
              <mc:Fallback>
                <p:oleObj name="Equation" r:id="rId8" imgW="457002" imgH="355446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02BEE7E-BAE7-E9F8-6F41-AFAABBE657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185" y="3134902"/>
                        <a:ext cx="748543" cy="587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5DE6065-465C-FDB8-CAB9-32C90C0F4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3436" y="3925431"/>
          <a:ext cx="770292" cy="57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002" imgH="342751" progId="Equation.DSMT4">
                  <p:embed/>
                </p:oleObj>
              </mc:Choice>
              <mc:Fallback>
                <p:oleObj name="Equation" r:id="rId10" imgW="457002" imgH="342751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5DE6065-465C-FDB8-CAB9-32C90C0F4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436" y="3925431"/>
                        <a:ext cx="770292" cy="577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344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Which of the following is the best suitable  range of working head of Kaplan turbine.?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5 - 70 m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500 - 2000 m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300 - 1500 m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100 - 300 m </a:t>
            </a:r>
          </a:p>
        </p:txBody>
      </p:sp>
    </p:spTree>
    <p:extLst>
      <p:ext uri="{BB962C8B-B14F-4D97-AF65-F5344CB8AC3E}">
        <p14:creationId xmlns:p14="http://schemas.microsoft.com/office/powerpoint/2010/main" val="4229041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The critical speed of a turbine is _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same as the runaway speed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the speed that will lead to mechanical failure of the shaft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the speed which equals the natural frequency  of the rotor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the speed equal to the synchronous speed of the generator </a:t>
            </a:r>
          </a:p>
        </p:txBody>
      </p:sp>
    </p:spTree>
    <p:extLst>
      <p:ext uri="{BB962C8B-B14F-4D97-AF65-F5344CB8AC3E}">
        <p14:creationId xmlns:p14="http://schemas.microsoft.com/office/powerpoint/2010/main" val="906155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77%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In reaction turbine, draft tube is used: -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To transport water downstream without eddies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To convert the kinetic energy to flow energy  by a gradual expansion of the flow </a:t>
            </a:r>
            <a:r>
              <a:rPr lang="en-US" sz="2400" dirty="0" err="1">
                <a:latin typeface="TimesNewRoman,Bold"/>
              </a:rPr>
              <a:t>crosssection</a:t>
            </a:r>
            <a:r>
              <a:rPr lang="en-US" sz="2400" dirty="0">
                <a:latin typeface="TimesNewRoman,Bold"/>
              </a:rPr>
              <a:t>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For safety to turbine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To increase the flow rate </a:t>
            </a:r>
          </a:p>
        </p:txBody>
      </p:sp>
    </p:spTree>
    <p:extLst>
      <p:ext uri="{BB962C8B-B14F-4D97-AF65-F5344CB8AC3E}">
        <p14:creationId xmlns:p14="http://schemas.microsoft.com/office/powerpoint/2010/main" val="788372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Turbine is a machine which converts:-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mechanical energy to hydraulic energy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Hydraulic energy to mechanical energy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Electrical energy to mechanical energy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Mechanical energy to electrical energy </a:t>
            </a:r>
          </a:p>
        </p:txBody>
      </p:sp>
    </p:spTree>
    <p:extLst>
      <p:ext uri="{BB962C8B-B14F-4D97-AF65-F5344CB8AC3E}">
        <p14:creationId xmlns:p14="http://schemas.microsoft.com/office/powerpoint/2010/main" val="3775786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Francis turbine is usually used for -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law head installation up to 30 m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medium head installation from 30 m to 180 m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high head installation above 180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for all heads</a:t>
            </a:r>
            <a:endParaRPr lang="en-US" sz="2400" b="1" dirty="0">
              <a:latin typeface="TimesNewRoman,Bold"/>
            </a:endParaRPr>
          </a:p>
        </p:txBody>
      </p:sp>
    </p:spTree>
    <p:extLst>
      <p:ext uri="{BB962C8B-B14F-4D97-AF65-F5344CB8AC3E}">
        <p14:creationId xmlns:p14="http://schemas.microsoft.com/office/powerpoint/2010/main" val="2485489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A Pelton wheel is ideally suited for : .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High head and low discharge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High head and high discharge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Low head and low discharge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Medium head and medium discharge </a:t>
            </a:r>
          </a:p>
        </p:txBody>
      </p:sp>
    </p:spTree>
    <p:extLst>
      <p:ext uri="{BB962C8B-B14F-4D97-AF65-F5344CB8AC3E}">
        <p14:creationId xmlns:p14="http://schemas.microsoft.com/office/powerpoint/2010/main" val="73070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pulley, which is used to increase the angle of contact, is called a/an _____ pulley_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loose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fast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idler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cross belt</a:t>
            </a:r>
          </a:p>
        </p:txBody>
      </p:sp>
    </p:spTree>
    <p:extLst>
      <p:ext uri="{BB962C8B-B14F-4D97-AF65-F5344CB8AC3E}">
        <p14:creationId xmlns:p14="http://schemas.microsoft.com/office/powerpoint/2010/main" val="875654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discharge through a single acting reciprocating pump is [N → rpm]-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Q = ALN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Q = ALN/60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Q = 2 ALN/60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Q = ALN</a:t>
            </a:r>
          </a:p>
        </p:txBody>
      </p:sp>
    </p:spTree>
    <p:extLst>
      <p:ext uri="{BB962C8B-B14F-4D97-AF65-F5344CB8AC3E}">
        <p14:creationId xmlns:p14="http://schemas.microsoft.com/office/powerpoint/2010/main" val="3054854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77%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Multistage centrifugal pumps are used to obtain high”_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Pumping of viscous fluids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Discharge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Head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Efficiency </a:t>
            </a:r>
          </a:p>
        </p:txBody>
      </p:sp>
    </p:spTree>
    <p:extLst>
      <p:ext uri="{BB962C8B-B14F-4D97-AF65-F5344CB8AC3E}">
        <p14:creationId xmlns:p14="http://schemas.microsoft.com/office/powerpoint/2010/main" val="1651610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ratio of actual measured head to head imparted to fluid by impeller for a centrifugal pump is known as _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mechanical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volumetric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manometric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impeller </a:t>
            </a:r>
          </a:p>
        </p:txBody>
      </p:sp>
    </p:spTree>
    <p:extLst>
      <p:ext uri="{BB962C8B-B14F-4D97-AF65-F5344CB8AC3E}">
        <p14:creationId xmlns:p14="http://schemas.microsoft.com/office/powerpoint/2010/main" val="105670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If the head on the turbine is more than 300m, the type of turbine used should be _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Kaplan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Francis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Pelton wheel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(d) Propeller 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1ADE547-1B7C-3D6E-543F-E38A93DFF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0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Medium specific speed of  a pump implies that it is __________-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centrifugal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mixed flow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axial flow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axial flow pump or centrifugal pump</a:t>
            </a:r>
          </a:p>
        </p:txBody>
      </p:sp>
    </p:spTree>
    <p:extLst>
      <p:ext uri="{BB962C8B-B14F-4D97-AF65-F5344CB8AC3E}">
        <p14:creationId xmlns:p14="http://schemas.microsoft.com/office/powerpoint/2010/main" val="782588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For discharge at high pressure head following pump isn’t preferred_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Axial flow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Reciprocating 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Centrifugal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 above </a:t>
            </a:r>
          </a:p>
        </p:txBody>
      </p:sp>
    </p:spTree>
    <p:extLst>
      <p:ext uri="{BB962C8B-B14F-4D97-AF65-F5344CB8AC3E}">
        <p14:creationId xmlns:p14="http://schemas.microsoft.com/office/powerpoint/2010/main" val="4142218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a centrifugal pump casing, the flow of water leaving the impeller casing is !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Rectilinear flow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Radial flow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Free vortex motion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Forced vortex motion</a:t>
            </a: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52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To avoid boiling of water in centrifugal pumps _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Suction pressure should be low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Delivery pressure should be low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Suction pressure should be high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Delivery pressure should be high </a:t>
            </a:r>
          </a:p>
        </p:txBody>
      </p:sp>
    </p:spTree>
    <p:extLst>
      <p:ext uri="{BB962C8B-B14F-4D97-AF65-F5344CB8AC3E}">
        <p14:creationId xmlns:p14="http://schemas.microsoft.com/office/powerpoint/2010/main" val="2975176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To reduce the Acceleration of the fluid in reciprocating pump ______ is used-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way valve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Vessel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port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45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pump is used for pumping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bingham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plastic fluid-?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Centrifugal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Screw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reciprocating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jet pump </a:t>
            </a:r>
          </a:p>
        </p:txBody>
      </p:sp>
    </p:spTree>
    <p:extLst>
      <p:ext uri="{BB962C8B-B14F-4D97-AF65-F5344CB8AC3E}">
        <p14:creationId xmlns:p14="http://schemas.microsoft.com/office/powerpoint/2010/main" val="32111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Raj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Priyanshu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Lunavath</a:t>
            </a:r>
            <a:r>
              <a:rPr lang="en-US" sz="2000" dirty="0">
                <a:solidFill>
                  <a:schemeClr val="bg1"/>
                </a:solidFill>
              </a:rPr>
              <a:t> Rajesh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Alok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Mechanical Queen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Cycle Raja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Atit</a:t>
            </a:r>
            <a:r>
              <a:rPr lang="en-US" sz="2000" dirty="0">
                <a:solidFill>
                  <a:schemeClr val="bg1"/>
                </a:solidFill>
              </a:rPr>
              <a:t> Ramteke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Warif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Alok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Ayush</a:t>
            </a:r>
            <a:r>
              <a:rPr lang="en-US" sz="2000" dirty="0">
                <a:solidFill>
                  <a:schemeClr val="bg1"/>
                </a:solidFill>
              </a:rPr>
              <a:t> Suthar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Er. </a:t>
            </a:r>
            <a:r>
              <a:rPr lang="en-US" sz="2000" dirty="0" err="1">
                <a:solidFill>
                  <a:schemeClr val="bg1"/>
                </a:solidFill>
              </a:rPr>
              <a:t>Munish</a:t>
            </a:r>
            <a:r>
              <a:rPr lang="en-US" sz="2000" dirty="0">
                <a:solidFill>
                  <a:schemeClr val="bg1"/>
                </a:solidFill>
              </a:rPr>
              <a:t>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Vikas Dev Pandey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Shiksha Aur Vikas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Sadhan</a:t>
            </a:r>
            <a:r>
              <a:rPr lang="en-US" sz="2000" dirty="0">
                <a:solidFill>
                  <a:schemeClr val="bg1"/>
                </a:solidFill>
              </a:rPr>
              <a:t> Paul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Deepak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Aashik</a:t>
            </a:r>
            <a:r>
              <a:rPr lang="en-US" sz="2000" dirty="0">
                <a:solidFill>
                  <a:schemeClr val="bg1"/>
                </a:solidFill>
              </a:rPr>
              <a:t> Hussain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I’m Groot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Ela Sahoo</a:t>
            </a: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 single speed centrifugal pump, feeding a less water supply distribution system of a block of houses, works at ________._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Maximum efficiency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Minimum efficiency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Reduced efficiency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these </a:t>
            </a:r>
          </a:p>
        </p:txBody>
      </p:sp>
    </p:spTree>
    <p:extLst>
      <p:ext uri="{BB962C8B-B14F-4D97-AF65-F5344CB8AC3E}">
        <p14:creationId xmlns:p14="http://schemas.microsoft.com/office/powerpoint/2010/main" val="2924730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is not a rotary pump!?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gear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vane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screw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418470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Low specific speed of a pump implies that it is .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High Discharge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Low Discharge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Both High and Low discharge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10459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If the head on the turbine is more than 300m, the type of turbine used should be _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Kaplan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Francis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Pelton wheel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(d) Propeller 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1ADE547-1B7C-3D6E-543F-E38A93DFF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60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Two pumps can operate independently at heads H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discharges Q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respectively. If the pumps are connected in parallel, then what are the resulting discharge (Q) and head (H)?!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Q = Q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Q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H = H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H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Q = Q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Q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H = H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H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Q = Q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Q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H = H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</a:t>
            </a:r>
            <a:endParaRPr lang="en-US" altLang="en-US" sz="2400" baseline="-25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36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figure given below shows the relationship between power (P) and discharge (Q) for different vane exit angles of centrifugal pump. In the figure given below, curve c holds good for:_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vane exit angle of 90°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vane exit angle of less than 90°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vane exit angle of more than 90°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any vane exit angle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E725-226B-6B7C-43D5-03CFE7817640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4279" y="2274229"/>
            <a:ext cx="2385974" cy="146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2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Head developed by a centrifugal pump depends on _______.!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impeller diameter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speed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fluid density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 above.</a:t>
            </a:r>
          </a:p>
        </p:txBody>
      </p:sp>
    </p:spTree>
    <p:extLst>
      <p:ext uri="{BB962C8B-B14F-4D97-AF65-F5344CB8AC3E}">
        <p14:creationId xmlns:p14="http://schemas.microsoft.com/office/powerpoint/2010/main" val="2082060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After starting the centrifugal pump.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delivery valve is kept wide open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delivery valve is kept closed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inlet valve is kept closed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delivery valve is opened slightly </a:t>
            </a:r>
          </a:p>
        </p:txBody>
      </p:sp>
    </p:spTree>
    <p:extLst>
      <p:ext uri="{BB962C8B-B14F-4D97-AF65-F5344CB8AC3E}">
        <p14:creationId xmlns:p14="http://schemas.microsoft.com/office/powerpoint/2010/main" val="2885761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the centrifugal pump, minimum efficiency is obtained when the blades are -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bent backward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bent forward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straight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bent to have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aerofoil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section </a:t>
            </a:r>
          </a:p>
        </p:txBody>
      </p:sp>
    </p:spTree>
    <p:extLst>
      <p:ext uri="{BB962C8B-B14F-4D97-AF65-F5344CB8AC3E}">
        <p14:creationId xmlns:p14="http://schemas.microsoft.com/office/powerpoint/2010/main" val="4066545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At The suction pressure in a reciprocating pump, the flow  separation occurs at !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2.6 m of water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7.74 m of water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760 mm of water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6302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Jitendra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Pannelal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Kuntal</a:t>
            </a:r>
            <a:r>
              <a:rPr lang="en-US" sz="2000" dirty="0">
                <a:solidFill>
                  <a:schemeClr val="bg1"/>
                </a:solidFill>
              </a:rPr>
              <a:t> Maji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Ruby Prajapati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Sudeep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Krishna India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Narendra Sura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Kuldeet</a:t>
            </a:r>
            <a:r>
              <a:rPr lang="en-US" sz="2000" dirty="0">
                <a:solidFill>
                  <a:schemeClr val="bg1"/>
                </a:solidFill>
              </a:rPr>
              <a:t>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Kunal </a:t>
            </a:r>
            <a:r>
              <a:rPr lang="en-US" sz="2000" dirty="0" err="1">
                <a:solidFill>
                  <a:schemeClr val="bg1"/>
                </a:solidFill>
              </a:rPr>
              <a:t>Kisku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Ram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/>
                </a:solidFill>
              </a:rPr>
              <a:t>Akhilesh Gupta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HW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For viscous flow the co-efficient of frictions is given by..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 = 8/Re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 = 16/Re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64/Re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 = 32/Re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6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9683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3" name="Picture 2" descr="Motivational Quotes : Daily Motivation | Motivational Quotes… | Flickr">
            <a:extLst>
              <a:ext uri="{FF2B5EF4-FFF2-40B4-BE49-F238E27FC236}">
                <a16:creationId xmlns:a16="http://schemas.microsoft.com/office/drawing/2014/main" id="{E6108EDC-587D-E886-3243-8FA386CBD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 b="11919"/>
          <a:stretch/>
        </p:blipFill>
        <p:spPr bwMode="auto">
          <a:xfrm>
            <a:off x="3644900" y="798876"/>
            <a:ext cx="4900613" cy="524170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Crowning of a pulley is done to :_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prevent the wear and tear of the belt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increase strength of the pulley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avoid slipping of the belt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enable pulley rigidly fixed to the shaft</a:t>
            </a:r>
          </a:p>
        </p:txBody>
      </p:sp>
    </p:spTree>
    <p:extLst>
      <p:ext uri="{BB962C8B-B14F-4D97-AF65-F5344CB8AC3E}">
        <p14:creationId xmlns:p14="http://schemas.microsoft.com/office/powerpoint/2010/main" val="15534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uniform pressure theory as compared to the uniform wear theory gives __.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Higher frictional torque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Lower frictional torque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Either lower or higher frictional torque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these</a:t>
            </a:r>
          </a:p>
        </p:txBody>
      </p:sp>
    </p:spTree>
    <p:extLst>
      <p:ext uri="{BB962C8B-B14F-4D97-AF65-F5344CB8AC3E}">
        <p14:creationId xmlns:p14="http://schemas.microsoft.com/office/powerpoint/2010/main" val="61984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statement is INCORRECT about the dry clutch and wet clutch_?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Heat dissipation is more difficult in dry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Rate of wear is very less in wet clutches as compared to dry clutches.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Torque transmitting capacity of dry clutch is less than wet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Engagement in wet clutch is smoother than dry clutch.</a:t>
            </a:r>
          </a:p>
        </p:txBody>
      </p:sp>
    </p:spTree>
    <p:extLst>
      <p:ext uri="{BB962C8B-B14F-4D97-AF65-F5344CB8AC3E}">
        <p14:creationId xmlns:p14="http://schemas.microsoft.com/office/powerpoint/2010/main" val="1716918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4516</Words>
  <Application>Microsoft Macintosh PowerPoint</Application>
  <PresentationFormat>Widescreen</PresentationFormat>
  <Paragraphs>612</Paragraphs>
  <Slides>50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Apple Chancery</vt:lpstr>
      <vt:lpstr>Arial</vt:lpstr>
      <vt:lpstr>Britannic Bold</vt:lpstr>
      <vt:lpstr>Calibri</vt:lpstr>
      <vt:lpstr>Calibri Light</vt:lpstr>
      <vt:lpstr>Courier New</vt:lpstr>
      <vt:lpstr>TimesNewRoman,Bold</vt:lpstr>
      <vt:lpstr>YouTube Sans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2023-05-13T09:31:40Z</dcterms:created>
  <dcterms:modified xsi:type="dcterms:W3CDTF">2023-05-13T09:49:46Z</dcterms:modified>
</cp:coreProperties>
</file>