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10" r:id="rId6"/>
    <p:sldId id="311" r:id="rId7"/>
    <p:sldId id="312" r:id="rId8"/>
    <p:sldId id="313" r:id="rId9"/>
    <p:sldId id="314" r:id="rId10"/>
    <p:sldId id="315" r:id="rId11"/>
    <p:sldId id="316" r:id="rId12"/>
    <p:sldId id="317" r:id="rId13"/>
    <p:sldId id="319" r:id="rId14"/>
    <p:sldId id="320" r:id="rId15"/>
    <p:sldId id="359" r:id="rId16"/>
    <p:sldId id="321" r:id="rId17"/>
    <p:sldId id="322" r:id="rId18"/>
    <p:sldId id="323" r:id="rId19"/>
    <p:sldId id="324" r:id="rId20"/>
    <p:sldId id="325" r:id="rId21"/>
    <p:sldId id="326" r:id="rId22"/>
    <p:sldId id="327" r:id="rId23"/>
    <p:sldId id="328" r:id="rId24"/>
    <p:sldId id="329" r:id="rId25"/>
    <p:sldId id="330" r:id="rId26"/>
    <p:sldId id="36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61" r:id="rId50"/>
    <p:sldId id="353" r:id="rId51"/>
    <p:sldId id="354" r:id="rId52"/>
    <p:sldId id="355" r:id="rId53"/>
    <p:sldId id="356" r:id="rId54"/>
    <p:sldId id="357" r:id="rId55"/>
    <p:sldId id="358" r:id="rId56"/>
    <p:sldId id="26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6" autoAdjust="0"/>
    <p:restoredTop sz="94660"/>
  </p:normalViewPr>
  <p:slideViewPr>
    <p:cSldViewPr snapToGrid="0">
      <p:cViewPr varScale="1">
        <p:scale>
          <a:sx n="83" d="100"/>
          <a:sy n="83" d="100"/>
        </p:scale>
        <p:origin x="9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17-05-2023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17-05-2023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wdp"/><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3.png"/><Relationship Id="rId4" Type="http://schemas.microsoft.com/office/2007/relationships/hdphoto" Target="../media/hdphoto5.wdp"/><Relationship Id="rId9" Type="http://schemas.microsoft.com/office/2007/relationships/hdphoto" Target="../media/hdphoto7.wdp"/></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5.png"/><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14.wdp"/><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11.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15.wdp"/><Relationship Id="rId9" Type="http://schemas.microsoft.com/office/2007/relationships/hdphoto" Target="../media/hdphoto16.wdp"/></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7.wdp"/></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Select the combination of letters that when sequentially placed in the blanks of the given series, will complete the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_ KJ _ KJJK _ J _ _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JJKJK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JJJKJ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KJKKJ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KKJKK</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84507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If A denotes ‘+’, B denotes ‘×’, C denotes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and D denotes ‘+’, then what will be the value of the following expression?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128 C 7 B 21 A 64  D 2 = ?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46</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1324247"/>
                <a:ext cx="11542255" cy="2893100"/>
              </a:xfrm>
              <a:prstGeom prst="rect">
                <a:avLst/>
              </a:prstGeom>
              <a:blipFill>
                <a:blip r:embed="rId3"/>
                <a:stretch>
                  <a:fillRect l="-950" t="-1895" r="-898"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50599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62063" y="942870"/>
            <a:ext cx="11542255" cy="5509200"/>
          </a:xfrm>
          <a:prstGeom prst="rect">
            <a:avLst/>
          </a:prstGeom>
          <a:noFill/>
        </p:spPr>
        <p:txBody>
          <a:bodyPr wrap="square" rtlCol="0">
            <a:spAutoFit/>
          </a:bodyPr>
          <a:lstStyle/>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Q9. In this question three statements are given followed by three conclusions I, II and I".</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You have to consider the three statements to be true even if they seem to be at variance from commonly known facts. Read all the conclusions and then decide which of the given conclusion(s) logically follow(s) from the given statements. </a:t>
            </a:r>
            <a:r>
              <a:rPr lang="en-US" sz="22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All birds are kites.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Some kites are imported.</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No imported thing is red.</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(I) No kite is red.</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a:t>
            </a:r>
            <a:r>
              <a:rPr lang="en-US" sz="2200" b="1" dirty="0" err="1">
                <a:latin typeface="Cambria" panose="02040503050406030204" pitchFamily="18" charset="0"/>
                <a:ea typeface="Cambria" panose="02040503050406030204" pitchFamily="18" charset="0"/>
                <a:cs typeface="Arial Unicode MS" panose="020B0604020202020204" pitchFamily="34" charset="-128"/>
              </a:rPr>
              <a:t>ll</a:t>
            </a:r>
            <a:r>
              <a:rPr lang="en-US" sz="2200" b="1" dirty="0">
                <a:latin typeface="Cambria" panose="02040503050406030204" pitchFamily="18" charset="0"/>
                <a:ea typeface="Cambria" panose="02040503050406030204" pitchFamily="18" charset="0"/>
                <a:cs typeface="Arial Unicode MS" panose="020B0604020202020204" pitchFamily="34" charset="-128"/>
              </a:rPr>
              <a:t>) Some birds are red.</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(Ill) Some kites are red </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(a) Only conclusion III follows. </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(b) Only conclusion II follows. </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(c) All conclusions I, II and III follow </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(d) None of the conclusions follow.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9569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Which of the following numbers will replace the question mark (?) in the given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83, 69, 57, ?, 39, 33, 29</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37</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49</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47</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432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66110" y="816247"/>
            <a:ext cx="7232218"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Sia starts from Point A and drives 10.7 km towards the north. She then takes a right turn, drives 8.2 km, turns right and drives 14.3 km. She then takes a right turn and drives 5.4 km. Further she takes a right turn, drives 3.2 km and takes a final left turn, drives 2.8km and stops at Point P. How far and towards which direction should she now drive in order to reach Point A again? (All turns are 90 degree turns only)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0.4 km, west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0.6 km, north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0.8 km, north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0.4 km, north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06962375-A652-ABF8-3E96-C0CE1239FA6F}"/>
              </a:ext>
            </a:extLst>
          </p:cNvPr>
          <p:cNvSpPr txBox="1"/>
          <p:nvPr/>
        </p:nvSpPr>
        <p:spPr>
          <a:xfrm>
            <a:off x="7527636" y="1071418"/>
            <a:ext cx="4405746" cy="3785652"/>
          </a:xfrm>
          <a:prstGeom prst="rect">
            <a:avLst/>
          </a:prstGeom>
          <a:noFill/>
        </p:spPr>
        <p:txBody>
          <a:bodyPr wrap="square" rtlCol="0">
            <a:spAutoFit/>
          </a:bodyPr>
          <a:lstStyle/>
          <a:p>
            <a:pPr algn="just"/>
            <a:r>
              <a:rPr lang="ne-NP" sz="2000" dirty="0"/>
              <a:t>सिया बिंदु </a:t>
            </a:r>
            <a:r>
              <a:rPr lang="en-US" sz="2000" dirty="0"/>
              <a:t>A </a:t>
            </a:r>
            <a:r>
              <a:rPr lang="ne-NP" sz="2000" dirty="0"/>
              <a:t>से शुरू होती है और उत्तर की ओर 10.7 किमी चलती है। फिर वह दाएं मुड़ती है, 8.2 किमी ड्राइव करती है, दाएं मुड़ती है और 14.3 किमी ड्राइव करती है। फिर वह दाएं मुड़ती है और 5.4 किमी चलती है। इसके बाद वह दाएं मुड़ती है, 3.2 किमी ड्राइव करती है और अंतिम बाएं मुड़ती है, 2.8 किमी ड्राइव करती है और बिंदु </a:t>
            </a:r>
            <a:r>
              <a:rPr lang="en-US" sz="2000" dirty="0"/>
              <a:t>P </a:t>
            </a:r>
            <a:r>
              <a:rPr lang="ne-NP" sz="2000" dirty="0"/>
              <a:t>पर रुकती है। बिंदु </a:t>
            </a:r>
            <a:r>
              <a:rPr lang="en-US" sz="2000" dirty="0"/>
              <a:t>A </a:t>
            </a:r>
            <a:r>
              <a:rPr lang="ne-NP" sz="2000" dirty="0"/>
              <a:t>पर फिर से पहुंचने के लिए उसे अब कितनी दूर और किस दिशा में गाड़ी चलानी चाहिए?</a:t>
            </a:r>
            <a:endParaRPr lang="en-US" sz="2000" dirty="0"/>
          </a:p>
        </p:txBody>
      </p:sp>
    </p:spTree>
    <p:extLst>
      <p:ext uri="{BB962C8B-B14F-4D97-AF65-F5344CB8AC3E}">
        <p14:creationId xmlns:p14="http://schemas.microsoft.com/office/powerpoint/2010/main" val="391749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66110" y="816247"/>
            <a:ext cx="7232218"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Sia starts from Point A and drives 10.7 km towards the north. She then takes a right turn, drives 8.2 km, turns right and drives 14.3 km. She then takes a right turn and drives 5.4 km. Further she takes a right turn, drives 3.2 km and takes a final left turn, drives 2.8km and stops at Point P. How far and towards which direction should she now drive in order to reach Point A again? (All turns are 90 degree turns only)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0.4 km, west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0.6 km, north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0.8 km, north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0.4 km, north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1020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Which of the following interchanges of signs would make the given equation correct?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784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112 + 28 × 2 -63 = 729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 and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and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 and ×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1324247"/>
                <a:ext cx="11542255" cy="2893100"/>
              </a:xfrm>
              <a:prstGeom prst="rect">
                <a:avLst/>
              </a:prstGeom>
              <a:blipFill>
                <a:blip r:embed="rId3"/>
                <a:stretch>
                  <a:fillRect l="-950" t="-1895" r="-898"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10355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89382" y="101021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If A denotes ‘+’, B denotes ‘×’, B denotes ‘×’, C denotes ‘-’, and D denotes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then what will be the value of the following expression?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121 D 11 A 15 C 6 B 3 = ?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𝟏𝟐</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8</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89382" y="1010211"/>
                <a:ext cx="11542255" cy="2893100"/>
              </a:xfrm>
              <a:prstGeom prst="rect">
                <a:avLst/>
              </a:prstGeom>
              <a:blipFill>
                <a:blip r:embed="rId3"/>
                <a:stretch>
                  <a:fillRect l="-950" t="-2110" r="-898" b="-443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24943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03055" y="797510"/>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Q15. Select the set in which the numbers are related in the same way as are the numbers of the following set.</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(NOTE: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(317, 518, 719)</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(427, 628, 829) </a:t>
            </a:r>
            <a:r>
              <a:rPr lang="en-US" sz="24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s-ES" sz="2400" b="1" dirty="0">
                <a:latin typeface="Cambria" panose="02040503050406030204" pitchFamily="18" charset="0"/>
                <a:ea typeface="Cambria" panose="02040503050406030204" pitchFamily="18" charset="0"/>
                <a:cs typeface="Arial Unicode MS" panose="020B0604020202020204" pitchFamily="34" charset="-128"/>
              </a:rPr>
              <a:t>(a) (405, 506, 707)</a:t>
            </a:r>
          </a:p>
          <a:p>
            <a:pPr algn="just">
              <a:tabLst>
                <a:tab pos="2454275" algn="l"/>
              </a:tabLst>
            </a:pPr>
            <a:r>
              <a:rPr lang="es-ES" sz="2400" b="1" dirty="0">
                <a:latin typeface="Cambria" panose="02040503050406030204" pitchFamily="18" charset="0"/>
                <a:ea typeface="Cambria" panose="02040503050406030204" pitchFamily="18" charset="0"/>
                <a:cs typeface="Arial Unicode MS" panose="020B0604020202020204" pitchFamily="34" charset="-128"/>
              </a:rPr>
              <a:t>(b) (292, 493, 694)</a:t>
            </a:r>
          </a:p>
          <a:p>
            <a:pPr algn="just">
              <a:tabLst>
                <a:tab pos="2454275" algn="l"/>
              </a:tabLst>
            </a:pPr>
            <a:r>
              <a:rPr lang="es-ES" sz="2400" b="1" dirty="0">
                <a:latin typeface="Cambria" panose="02040503050406030204" pitchFamily="18" charset="0"/>
                <a:ea typeface="Cambria" panose="02040503050406030204" pitchFamily="18" charset="0"/>
                <a:cs typeface="Arial Unicode MS" panose="020B0604020202020204" pitchFamily="34" charset="-128"/>
              </a:rPr>
              <a:t>(c) (397, 598, 709)</a:t>
            </a:r>
          </a:p>
          <a:p>
            <a:pPr algn="just">
              <a:tabLst>
                <a:tab pos="2454275" algn="l"/>
              </a:tabLst>
            </a:pPr>
            <a:r>
              <a:rPr lang="es-ES" sz="2400" b="1" dirty="0">
                <a:latin typeface="Cambria" panose="02040503050406030204" pitchFamily="18" charset="0"/>
                <a:ea typeface="Cambria" panose="02040503050406030204" pitchFamily="18" charset="0"/>
                <a:cs typeface="Arial Unicode MS" panose="020B0604020202020204" pitchFamily="34" charset="-128"/>
              </a:rPr>
              <a:t>(d) (352, 556, 708)</a:t>
            </a:r>
            <a:endParaRPr lang="en-US" sz="24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92409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82121"/>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Select the set in which the numbers are NOT related in the same way as are the numbers of the given set.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(NOTE: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(12, 18, 108)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(16, 12, 156)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(22, 18, 198)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(18, 16, 144)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(28, 14, 196)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43761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5262979"/>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Q17. Select the set in which the numbers are related in the same way as are the numbers of the given sets.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(NOTE :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(37, 42, 126)</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(21, 26, 78)</a:t>
            </a:r>
          </a:p>
          <a:p>
            <a:pPr algn="r">
              <a:tabLst>
                <a:tab pos="2454275" algn="l"/>
              </a:tabLst>
            </a:pP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(33, 38, 114)</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(30, 36, 118)</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(28, 35, 110)</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(24, 30, 90)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60030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If A denotes ‘+’, B denotes ‘×‘, C denotes ‘-’, and D denotes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then what will come in place of ‘?‘ in the following equation?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56 D 8 B 2 C 14 A 6 B 5 C 30 =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1324247"/>
                <a:ext cx="11542255" cy="2893100"/>
              </a:xfrm>
              <a:prstGeom prst="rect">
                <a:avLst/>
              </a:prstGeom>
              <a:blipFill>
                <a:blip r:embed="rId3"/>
                <a:stretch>
                  <a:fillRect l="-950" t="-1895" r="-898"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95482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Select the correct mirror image of the given figure when the mirror is placed at line MN as shown.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F6711B27-6370-1D31-A129-EDC3543BECB3}"/>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Layer>
                </a14:imgProps>
              </a:ext>
            </a:extLst>
          </a:blip>
          <a:stretch>
            <a:fillRect/>
          </a:stretch>
        </p:blipFill>
        <p:spPr>
          <a:xfrm>
            <a:off x="587375" y="2262716"/>
            <a:ext cx="1834092" cy="1731382"/>
          </a:xfrm>
          <a:prstGeom prst="rect">
            <a:avLst/>
          </a:prstGeom>
        </p:spPr>
      </p:pic>
      <p:pic>
        <p:nvPicPr>
          <p:cNvPr id="8" name="Picture 7">
            <a:extLst>
              <a:ext uri="{FF2B5EF4-FFF2-40B4-BE49-F238E27FC236}">
                <a16:creationId xmlns:a16="http://schemas.microsoft.com/office/drawing/2014/main" id="{158B3FAF-DC47-7F59-9B24-05A952476C63}"/>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sharpenSoften amount="50000"/>
                    </a14:imgEffect>
                    <a14:imgEffect>
                      <a14:brightnessContrast bright="40000" contrast="-20000"/>
                    </a14:imgEffect>
                  </a14:imgLayer>
                </a14:imgProps>
              </a:ext>
            </a:extLst>
          </a:blip>
          <a:stretch>
            <a:fillRect/>
          </a:stretch>
        </p:blipFill>
        <p:spPr>
          <a:xfrm>
            <a:off x="1028170" y="4240211"/>
            <a:ext cx="1539591" cy="1415522"/>
          </a:xfrm>
          <a:prstGeom prst="rect">
            <a:avLst/>
          </a:prstGeom>
        </p:spPr>
      </p:pic>
      <p:pic>
        <p:nvPicPr>
          <p:cNvPr id="10" name="Picture 9">
            <a:extLst>
              <a:ext uri="{FF2B5EF4-FFF2-40B4-BE49-F238E27FC236}">
                <a16:creationId xmlns:a16="http://schemas.microsoft.com/office/drawing/2014/main" id="{723F9807-E817-D9C3-E00E-4E2A04ECE890}"/>
              </a:ext>
            </a:extLst>
          </p:cNvPr>
          <p:cNvPicPr>
            <a:picLocks noChangeAspect="1"/>
          </p:cNvPicPr>
          <p:nvPr/>
        </p:nvPicPr>
        <p:blipFill>
          <a:blip r:embed="rId7"/>
          <a:stretch>
            <a:fillRect/>
          </a:stretch>
        </p:blipFill>
        <p:spPr>
          <a:xfrm>
            <a:off x="3504143" y="4214814"/>
            <a:ext cx="1633262" cy="1496163"/>
          </a:xfrm>
          <a:prstGeom prst="rect">
            <a:avLst/>
          </a:prstGeom>
        </p:spPr>
      </p:pic>
      <p:pic>
        <p:nvPicPr>
          <p:cNvPr id="12" name="Picture 11">
            <a:extLst>
              <a:ext uri="{FF2B5EF4-FFF2-40B4-BE49-F238E27FC236}">
                <a16:creationId xmlns:a16="http://schemas.microsoft.com/office/drawing/2014/main" id="{BEB351C0-0C1B-D505-5A12-CF80D1989376}"/>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Effect>
                      <a14:sharpenSoften amount="50000"/>
                    </a14:imgEffect>
                    <a14:imgEffect>
                      <a14:brightnessContrast bright="40000"/>
                    </a14:imgEffect>
                  </a14:imgLayer>
                </a14:imgProps>
              </a:ext>
            </a:extLst>
          </a:blip>
          <a:stretch>
            <a:fillRect/>
          </a:stretch>
        </p:blipFill>
        <p:spPr>
          <a:xfrm>
            <a:off x="6495543" y="4189413"/>
            <a:ext cx="1633262" cy="1548886"/>
          </a:xfrm>
          <a:prstGeom prst="rect">
            <a:avLst/>
          </a:prstGeom>
        </p:spPr>
      </p:pic>
      <p:pic>
        <p:nvPicPr>
          <p:cNvPr id="14" name="Picture 13">
            <a:extLst>
              <a:ext uri="{FF2B5EF4-FFF2-40B4-BE49-F238E27FC236}">
                <a16:creationId xmlns:a16="http://schemas.microsoft.com/office/drawing/2014/main" id="{BC75A62B-E5BA-B916-7940-DAD34ADB9240}"/>
              </a:ext>
            </a:extLst>
          </p:cNvPr>
          <p:cNvPicPr>
            <a:picLocks noChangeAspect="1"/>
          </p:cNvPicPr>
          <p:nvPr/>
        </p:nvPicPr>
        <p:blipFill>
          <a:blip r:embed="rId10">
            <a:extLst>
              <a:ext uri="{BEBA8EAE-BF5A-486C-A8C5-ECC9F3942E4B}">
                <a14:imgProps xmlns:a14="http://schemas.microsoft.com/office/drawing/2010/main">
                  <a14:imgLayer r:embed="rId11">
                    <a14:imgEffect>
                      <a14:artisticPhotocopy/>
                    </a14:imgEffect>
                    <a14:imgEffect>
                      <a14:sharpenSoften amount="50000"/>
                    </a14:imgEffect>
                    <a14:imgEffect>
                      <a14:brightnessContrast bright="40000"/>
                    </a14:imgEffect>
                  </a14:imgLayer>
                </a14:imgProps>
              </a:ext>
            </a:extLst>
          </a:blip>
          <a:stretch>
            <a:fillRect/>
          </a:stretch>
        </p:blipFill>
        <p:spPr>
          <a:xfrm>
            <a:off x="9259637" y="4197880"/>
            <a:ext cx="1636742" cy="1521564"/>
          </a:xfrm>
          <a:prstGeom prst="rect">
            <a:avLst/>
          </a:prstGeom>
        </p:spPr>
      </p:pic>
    </p:spTree>
    <p:extLst>
      <p:ext uri="{BB962C8B-B14F-4D97-AF65-F5344CB8AC3E}">
        <p14:creationId xmlns:p14="http://schemas.microsoft.com/office/powerpoint/2010/main" val="53326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Select the correct option that indicates the arrangement of the following words in a logical and meaningful order.</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Baby	2. Embryo	3. Kid		4. </a:t>
            </a:r>
            <a:r>
              <a:rPr lang="en-US" sz="2600" b="1" dirty="0" err="1">
                <a:latin typeface="Cambria" panose="02040503050406030204" pitchFamily="18" charset="0"/>
                <a:ea typeface="Cambria" panose="02040503050406030204" pitchFamily="18" charset="0"/>
                <a:cs typeface="Arial Unicode MS" panose="020B0604020202020204" pitchFamily="34" charset="-128"/>
              </a:rPr>
              <a:t>Foetus</a:t>
            </a:r>
            <a:r>
              <a:rPr lang="en-US" sz="2600" b="1" dirty="0">
                <a:latin typeface="Cambria" panose="02040503050406030204" pitchFamily="18" charset="0"/>
                <a:ea typeface="Cambria" panose="02040503050406030204" pitchFamily="18" charset="0"/>
                <a:cs typeface="Arial Unicode MS" panose="020B0604020202020204" pitchFamily="34" charset="-128"/>
              </a:rPr>
              <a:t>	5. Teenager</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 4, 2, 3,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 4, 1, 3,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2, 1, 3,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 2, 1, 4,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47591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5401479"/>
          </a:xfrm>
          <a:prstGeom prst="rect">
            <a:avLst/>
          </a:prstGeom>
          <a:noFill/>
        </p:spPr>
        <p:txBody>
          <a:bodyPr wrap="square" rtlCol="0">
            <a:spAutoFit/>
          </a:bodyPr>
          <a:lstStyle/>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Q21. Two statements are given, followed by two conclusions numbered l and II. Assuming the statements to be true, even if they seem to be at variance with commonly known facts, decide which of the conclusions logically follow(s) from the statements.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Some scribbles are drawings.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Some drawings are paintings.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 All drawings are scribbles.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ll. Some scribbles are definitely not paintings.</a:t>
            </a:r>
          </a:p>
          <a:p>
            <a:pPr algn="r">
              <a:tabLst>
                <a:tab pos="2454275" algn="l"/>
              </a:tabLst>
            </a:pPr>
            <a:r>
              <a:rPr lang="en-US" sz="23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(a) Only conclusion I follows </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(b) Both conclusions I and II follow </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(c) Neither conclusion I nor II follows </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(d) Only conclusion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94999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66110" y="782121"/>
            <a:ext cx="7832582" cy="609397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Eight people are sitting in two parallel rows with four people each in such a way that there is equal distance between adjacent persons. B, L, O and T are seated in the same row facing South. A, C, K and P are seated in the same row facing North. C sits at the extreme left end of their row and is the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 K sits between A and P and is exactly opposite L. T sits exactly opposite P. O does not sit at the extreme corner of their row.</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Who sits exactly opposite A?</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E5461ADC-A12A-E174-B9A7-BC3EDA853742}"/>
              </a:ext>
            </a:extLst>
          </p:cNvPr>
          <p:cNvSpPr txBox="1"/>
          <p:nvPr/>
        </p:nvSpPr>
        <p:spPr>
          <a:xfrm>
            <a:off x="8174182" y="895927"/>
            <a:ext cx="3851563" cy="3693319"/>
          </a:xfrm>
          <a:prstGeom prst="rect">
            <a:avLst/>
          </a:prstGeom>
          <a:noFill/>
        </p:spPr>
        <p:txBody>
          <a:bodyPr wrap="square" rtlCol="0">
            <a:spAutoFit/>
          </a:bodyPr>
          <a:lstStyle/>
          <a:p>
            <a:r>
              <a:rPr lang="ne-NP" dirty="0"/>
              <a:t>आठ व्यक्ति दो समानांतर पंक्तियों में चार-चार व्यक्तियों के साथ इस प्रकार बैठे हैं कि अगल-बगल के व्यक्तियों के बीच समान दूरी है। </a:t>
            </a:r>
            <a:r>
              <a:rPr lang="en-US" dirty="0"/>
              <a:t>B, L, O </a:t>
            </a:r>
            <a:r>
              <a:rPr lang="ne-NP" dirty="0"/>
              <a:t>और </a:t>
            </a:r>
            <a:r>
              <a:rPr lang="en-US" dirty="0"/>
              <a:t>T </a:t>
            </a:r>
            <a:r>
              <a:rPr lang="ne-NP" dirty="0"/>
              <a:t>समान पंक्ति में दक्षिण की ओर मुख करके बैठे हैं। </a:t>
            </a:r>
            <a:r>
              <a:rPr lang="en-US" dirty="0"/>
              <a:t>A, C, K </a:t>
            </a:r>
            <a:r>
              <a:rPr lang="ne-NP" dirty="0"/>
              <a:t>और </a:t>
            </a:r>
            <a:r>
              <a:rPr lang="en-US" dirty="0"/>
              <a:t>P </a:t>
            </a:r>
            <a:r>
              <a:rPr lang="ne-NP" dirty="0"/>
              <a:t>समान पंक्ति में उत्तर की ओर उन्मुख होकर बैठे हैं। </a:t>
            </a:r>
            <a:r>
              <a:rPr lang="en-US" dirty="0"/>
              <a:t>C </a:t>
            </a:r>
            <a:r>
              <a:rPr lang="ne-NP" dirty="0"/>
              <a:t>उनकी पंक्ति के अंतिम छोर पर बैठा है और </a:t>
            </a:r>
            <a:r>
              <a:rPr lang="en-US" dirty="0"/>
              <a:t>A </a:t>
            </a:r>
            <a:r>
              <a:rPr lang="ne-NP" dirty="0"/>
              <a:t>का निकटतम पड़ोसी है। </a:t>
            </a:r>
            <a:r>
              <a:rPr lang="en-US" dirty="0"/>
              <a:t>K, A </a:t>
            </a:r>
            <a:r>
              <a:rPr lang="ne-NP" dirty="0"/>
              <a:t>और </a:t>
            </a:r>
            <a:r>
              <a:rPr lang="en-US" dirty="0"/>
              <a:t>P </a:t>
            </a:r>
            <a:r>
              <a:rPr lang="ne-NP" dirty="0"/>
              <a:t>के बीच में बैठा है और </a:t>
            </a:r>
            <a:r>
              <a:rPr lang="en-US" dirty="0"/>
              <a:t>L </a:t>
            </a:r>
            <a:r>
              <a:rPr lang="ne-NP" dirty="0"/>
              <a:t>के ठीक विपरीत बैठा है। </a:t>
            </a:r>
            <a:r>
              <a:rPr lang="en-US" dirty="0"/>
              <a:t>T, P </a:t>
            </a:r>
            <a:r>
              <a:rPr lang="ne-NP" dirty="0"/>
              <a:t>के ठीक विपरीत बैठा है। </a:t>
            </a:r>
            <a:r>
              <a:rPr lang="en-US" dirty="0"/>
              <a:t>O </a:t>
            </a:r>
            <a:r>
              <a:rPr lang="ne-NP" dirty="0"/>
              <a:t>उनकी पंक्ति के अंतिम कोने पर नहीं बैठा है।</a:t>
            </a:r>
            <a:endParaRPr lang="en-US" dirty="0"/>
          </a:p>
        </p:txBody>
      </p:sp>
    </p:spTree>
    <p:extLst>
      <p:ext uri="{BB962C8B-B14F-4D97-AF65-F5344CB8AC3E}">
        <p14:creationId xmlns:p14="http://schemas.microsoft.com/office/powerpoint/2010/main" val="58986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66110" y="782121"/>
            <a:ext cx="7832582" cy="609397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Eight people are sitting in two parallel rows with four people each in such a way that there is equal distance between adjacent persons. B, L, O and T are seated in the same row facing South. A, C, K and P are seated in the same row facing North. C sits at the extreme left end of their row and is the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 K sits between A and P and is exactly opposite L. T sits exactly opposite P. O does not sit at the extreme corner of their row.</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Who sits exactly opposite A?</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078263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816247"/>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Select the option that is related to the third word in the same way as the second word is related to the first word. (The words must be considered as meaningful English words and must not be related to each other based on the number of letters/number of consonants/vowels in the word.)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Rectangle : Line :: Circle: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Round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Radius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Radius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Arc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91709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Select the option figure which is embedded in the given figure as its part (rotation is NOT allowed).</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r">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r">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r">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r">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E4FC8673-87D3-4B13-29A0-2B323EFC429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49805" y="2264173"/>
            <a:ext cx="2667530" cy="1574107"/>
          </a:xfrm>
          <a:prstGeom prst="rect">
            <a:avLst/>
          </a:prstGeom>
        </p:spPr>
      </p:pic>
      <p:pic>
        <p:nvPicPr>
          <p:cNvPr id="8" name="Picture 7">
            <a:extLst>
              <a:ext uri="{FF2B5EF4-FFF2-40B4-BE49-F238E27FC236}">
                <a16:creationId xmlns:a16="http://schemas.microsoft.com/office/drawing/2014/main" id="{8190353C-D85E-433B-060E-F36235AB62C2}"/>
              </a:ext>
            </a:extLst>
          </p:cNvPr>
          <p:cNvPicPr>
            <a:picLocks noChangeAspect="1"/>
          </p:cNvPicPr>
          <p:nvPr/>
        </p:nvPicPr>
        <p:blipFill>
          <a:blip r:embed="rId5"/>
          <a:stretch>
            <a:fillRect/>
          </a:stretch>
        </p:blipFill>
        <p:spPr>
          <a:xfrm>
            <a:off x="1016530" y="4245862"/>
            <a:ext cx="2065338" cy="1287891"/>
          </a:xfrm>
          <a:prstGeom prst="rect">
            <a:avLst/>
          </a:prstGeom>
        </p:spPr>
      </p:pic>
      <p:pic>
        <p:nvPicPr>
          <p:cNvPr id="10" name="Picture 9">
            <a:extLst>
              <a:ext uri="{FF2B5EF4-FFF2-40B4-BE49-F238E27FC236}">
                <a16:creationId xmlns:a16="http://schemas.microsoft.com/office/drawing/2014/main" id="{8894EDA1-C1C4-AF95-6FF6-0F890A4076FB}"/>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Effect>
                      <a14:sharpenSoften amount="50000"/>
                    </a14:imgEffect>
                  </a14:imgLayer>
                </a14:imgProps>
              </a:ext>
            </a:extLst>
          </a:blip>
          <a:stretch>
            <a:fillRect/>
          </a:stretch>
        </p:blipFill>
        <p:spPr>
          <a:xfrm>
            <a:off x="3778251" y="4220462"/>
            <a:ext cx="1682750" cy="1381362"/>
          </a:xfrm>
          <a:prstGeom prst="rect">
            <a:avLst/>
          </a:prstGeom>
        </p:spPr>
      </p:pic>
      <p:pic>
        <p:nvPicPr>
          <p:cNvPr id="12" name="Picture 11">
            <a:extLst>
              <a:ext uri="{FF2B5EF4-FFF2-40B4-BE49-F238E27FC236}">
                <a16:creationId xmlns:a16="http://schemas.microsoft.com/office/drawing/2014/main" id="{E3C7BE1F-6428-B842-DCE3-3FF0AAA628F0}"/>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Effect>
                      <a14:sharpenSoften amount="50000"/>
                    </a14:imgEffect>
                    <a14:imgEffect>
                      <a14:brightnessContrast bright="40000"/>
                    </a14:imgEffect>
                  </a14:imgLayer>
                </a14:imgProps>
              </a:ext>
            </a:extLst>
          </a:blip>
          <a:stretch>
            <a:fillRect/>
          </a:stretch>
        </p:blipFill>
        <p:spPr>
          <a:xfrm>
            <a:off x="6514573" y="4242624"/>
            <a:ext cx="1401760" cy="1467374"/>
          </a:xfrm>
          <a:prstGeom prst="rect">
            <a:avLst/>
          </a:prstGeom>
        </p:spPr>
      </p:pic>
      <p:pic>
        <p:nvPicPr>
          <p:cNvPr id="14" name="Picture 13">
            <a:extLst>
              <a:ext uri="{FF2B5EF4-FFF2-40B4-BE49-F238E27FC236}">
                <a16:creationId xmlns:a16="http://schemas.microsoft.com/office/drawing/2014/main" id="{4D45ADC9-5454-3C8D-381F-69CE49E6CE00}"/>
              </a:ext>
            </a:extLst>
          </p:cNvPr>
          <p:cNvPicPr>
            <a:picLocks noChangeAspect="1"/>
          </p:cNvPicPr>
          <p:nvPr/>
        </p:nvPicPr>
        <p:blipFill>
          <a:blip r:embed="rId10"/>
          <a:stretch>
            <a:fillRect/>
          </a:stretch>
        </p:blipFill>
        <p:spPr>
          <a:xfrm>
            <a:off x="9296702" y="4252390"/>
            <a:ext cx="1509161" cy="1281363"/>
          </a:xfrm>
          <a:prstGeom prst="rect">
            <a:avLst/>
          </a:prstGeom>
        </p:spPr>
      </p:pic>
    </p:spTree>
    <p:extLst>
      <p:ext uri="{BB962C8B-B14F-4D97-AF65-F5344CB8AC3E}">
        <p14:creationId xmlns:p14="http://schemas.microsoft.com/office/powerpoint/2010/main" val="432379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43956"/>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In a certain code language, 'WHATEVER' is written as '204' and 'TOGETHER' is written as '196’. How will 'TRAINING' be written in that language?</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190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184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182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188</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0887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Which of the following letter-clusters will replace the question mark (?) in the given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EM, JP, 0V, TE,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XQ</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YR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ZQ</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YQ</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502819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8474" y="1564243"/>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Select the correct mirror image of the given combination when the mirror is placed at line ‘AB’ as shown.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31463679-BC2E-5985-8DFA-86EC9CD0374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803937" y="2562831"/>
            <a:ext cx="1605493" cy="1435213"/>
          </a:xfrm>
          <a:prstGeom prst="rect">
            <a:avLst/>
          </a:prstGeom>
        </p:spPr>
      </p:pic>
      <p:pic>
        <p:nvPicPr>
          <p:cNvPr id="8" name="Picture 7">
            <a:extLst>
              <a:ext uri="{FF2B5EF4-FFF2-40B4-BE49-F238E27FC236}">
                <a16:creationId xmlns:a16="http://schemas.microsoft.com/office/drawing/2014/main" id="{4E2BE857-FB04-FF38-C20A-D133DA402014}"/>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brightnessContrast bright="40000" contrast="-20000"/>
                    </a14:imgEffect>
                  </a14:imgLayer>
                </a14:imgProps>
              </a:ext>
            </a:extLst>
          </a:blip>
          <a:stretch>
            <a:fillRect/>
          </a:stretch>
        </p:blipFill>
        <p:spPr>
          <a:xfrm>
            <a:off x="1054625" y="3754968"/>
            <a:ext cx="2232039" cy="2764366"/>
          </a:xfrm>
          <a:prstGeom prst="rect">
            <a:avLst/>
          </a:prstGeom>
        </p:spPr>
      </p:pic>
    </p:spTree>
    <p:extLst>
      <p:ext uri="{BB962C8B-B14F-4D97-AF65-F5344CB8AC3E}">
        <p14:creationId xmlns:p14="http://schemas.microsoft.com/office/powerpoint/2010/main" val="109204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Select the figure from the options that can replace the question mark (?) and complete the pattern.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7CEF5FDE-89B5-8F27-A053-49B20CF3EECA}"/>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20000" contrast="-40000"/>
                    </a14:imgEffect>
                  </a14:imgLayer>
                </a14:imgProps>
              </a:ext>
            </a:extLst>
          </a:blip>
          <a:stretch>
            <a:fillRect/>
          </a:stretch>
        </p:blipFill>
        <p:spPr>
          <a:xfrm>
            <a:off x="575203" y="2252408"/>
            <a:ext cx="2278063" cy="2259131"/>
          </a:xfrm>
          <a:prstGeom prst="rect">
            <a:avLst/>
          </a:prstGeom>
        </p:spPr>
      </p:pic>
      <p:pic>
        <p:nvPicPr>
          <p:cNvPr id="8" name="Picture 7">
            <a:extLst>
              <a:ext uri="{FF2B5EF4-FFF2-40B4-BE49-F238E27FC236}">
                <a16:creationId xmlns:a16="http://schemas.microsoft.com/office/drawing/2014/main" id="{E1BE8992-1D3A-A39F-8321-EC934804DF85}"/>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1070767" y="4617813"/>
            <a:ext cx="1151467" cy="1831879"/>
          </a:xfrm>
          <a:prstGeom prst="rect">
            <a:avLst/>
          </a:prstGeom>
        </p:spPr>
      </p:pic>
      <p:pic>
        <p:nvPicPr>
          <p:cNvPr id="10" name="Picture 9">
            <a:extLst>
              <a:ext uri="{FF2B5EF4-FFF2-40B4-BE49-F238E27FC236}">
                <a16:creationId xmlns:a16="http://schemas.microsoft.com/office/drawing/2014/main" id="{D82B9B26-5035-FB66-9A4E-269F4FA83D41}"/>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3801005" y="4617814"/>
            <a:ext cx="1211262" cy="1940430"/>
          </a:xfrm>
          <a:prstGeom prst="rect">
            <a:avLst/>
          </a:prstGeom>
        </p:spPr>
      </p:pic>
      <p:pic>
        <p:nvPicPr>
          <p:cNvPr id="12" name="Picture 11">
            <a:extLst>
              <a:ext uri="{FF2B5EF4-FFF2-40B4-BE49-F238E27FC236}">
                <a16:creationId xmlns:a16="http://schemas.microsoft.com/office/drawing/2014/main" id="{EE230A64-EBD6-A743-40D4-B200A494D391}"/>
              </a:ext>
            </a:extLst>
          </p:cNvPr>
          <p:cNvPicPr>
            <a:picLocks noChangeAspect="1"/>
          </p:cNvPicPr>
          <p:nvPr/>
        </p:nvPicPr>
        <p:blipFill>
          <a:blip r:embed="rId9">
            <a:extLst>
              <a:ext uri="{BEBA8EAE-BF5A-486C-A8C5-ECC9F3942E4B}">
                <a14:imgProps xmlns:a14="http://schemas.microsoft.com/office/drawing/2010/main">
                  <a14:imgLayer r:embed="rId10">
                    <a14:imgEffect>
                      <a14:artisticPhotocopy/>
                    </a14:imgEffect>
                  </a14:imgLayer>
                </a14:imgProps>
              </a:ext>
            </a:extLst>
          </a:blip>
          <a:stretch>
            <a:fillRect/>
          </a:stretch>
        </p:blipFill>
        <p:spPr>
          <a:xfrm>
            <a:off x="6502931" y="4617813"/>
            <a:ext cx="1211262" cy="1906248"/>
          </a:xfrm>
          <a:prstGeom prst="rect">
            <a:avLst/>
          </a:prstGeom>
        </p:spPr>
      </p:pic>
      <p:pic>
        <p:nvPicPr>
          <p:cNvPr id="14" name="Picture 13">
            <a:extLst>
              <a:ext uri="{FF2B5EF4-FFF2-40B4-BE49-F238E27FC236}">
                <a16:creationId xmlns:a16="http://schemas.microsoft.com/office/drawing/2014/main" id="{A048564E-98FD-1DCB-D2A7-F29187AD6D76}"/>
              </a:ext>
            </a:extLst>
          </p:cNvPr>
          <p:cNvPicPr>
            <a:picLocks noChangeAspect="1"/>
          </p:cNvPicPr>
          <p:nvPr/>
        </p:nvPicPr>
        <p:blipFill>
          <a:blip r:embed="rId11">
            <a:extLst>
              <a:ext uri="{BEBA8EAE-BF5A-486C-A8C5-ECC9F3942E4B}">
                <a14:imgProps xmlns:a14="http://schemas.microsoft.com/office/drawing/2010/main">
                  <a14:imgLayer r:embed="rId12">
                    <a14:imgEffect>
                      <a14:artisticPhotocopy/>
                    </a14:imgEffect>
                  </a14:imgLayer>
                </a14:imgProps>
              </a:ext>
            </a:extLst>
          </a:blip>
          <a:stretch>
            <a:fillRect/>
          </a:stretch>
        </p:blipFill>
        <p:spPr>
          <a:xfrm>
            <a:off x="9292964" y="4617812"/>
            <a:ext cx="1324236" cy="2003159"/>
          </a:xfrm>
          <a:prstGeom prst="rect">
            <a:avLst/>
          </a:prstGeom>
        </p:spPr>
      </p:pic>
    </p:spTree>
    <p:extLst>
      <p:ext uri="{BB962C8B-B14F-4D97-AF65-F5344CB8AC3E}">
        <p14:creationId xmlns:p14="http://schemas.microsoft.com/office/powerpoint/2010/main" val="305437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Which letter-cluster will replace the question mark (1’) to complete the given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GJLD, ?, KZPT, MURO, OPTJ</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JFNN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HFNZ</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HGMX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IENY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59132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Select the figure from the options that can replace the question mark (?) and complete the pattern (rotation is NOT allowed).</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33ABE147-1934-1F60-FF15-503BD042A485}"/>
              </a:ext>
            </a:extLst>
          </p:cNvPr>
          <p:cNvPicPr>
            <a:picLocks noChangeAspect="1"/>
          </p:cNvPicPr>
          <p:nvPr/>
        </p:nvPicPr>
        <p:blipFill>
          <a:blip r:embed="rId3"/>
          <a:stretch>
            <a:fillRect/>
          </a:stretch>
        </p:blipFill>
        <p:spPr>
          <a:xfrm>
            <a:off x="523345" y="2238374"/>
            <a:ext cx="1796522" cy="1788320"/>
          </a:xfrm>
          <a:prstGeom prst="rect">
            <a:avLst/>
          </a:prstGeom>
        </p:spPr>
      </p:pic>
      <p:pic>
        <p:nvPicPr>
          <p:cNvPr id="8" name="Picture 7">
            <a:extLst>
              <a:ext uri="{FF2B5EF4-FFF2-40B4-BE49-F238E27FC236}">
                <a16:creationId xmlns:a16="http://schemas.microsoft.com/office/drawing/2014/main" id="{18A0DD1C-877E-564C-F23E-F0C537EFF012}"/>
              </a:ext>
            </a:extLst>
          </p:cNvPr>
          <p:cNvPicPr>
            <a:picLocks noChangeAspect="1"/>
          </p:cNvPicPr>
          <p:nvPr/>
        </p:nvPicPr>
        <p:blipFill>
          <a:blip r:embed="rId4"/>
          <a:stretch>
            <a:fillRect/>
          </a:stretch>
        </p:blipFill>
        <p:spPr>
          <a:xfrm>
            <a:off x="1036109" y="4213227"/>
            <a:ext cx="1512358" cy="1482410"/>
          </a:xfrm>
          <a:prstGeom prst="rect">
            <a:avLst/>
          </a:prstGeom>
        </p:spPr>
      </p:pic>
      <p:pic>
        <p:nvPicPr>
          <p:cNvPr id="10" name="Picture 9">
            <a:extLst>
              <a:ext uri="{FF2B5EF4-FFF2-40B4-BE49-F238E27FC236}">
                <a16:creationId xmlns:a16="http://schemas.microsoft.com/office/drawing/2014/main" id="{83378998-197C-B6A0-CC2C-6DCB39AE35E7}"/>
              </a:ext>
            </a:extLst>
          </p:cNvPr>
          <p:cNvPicPr>
            <a:picLocks noChangeAspect="1"/>
          </p:cNvPicPr>
          <p:nvPr/>
        </p:nvPicPr>
        <p:blipFill>
          <a:blip r:embed="rId5"/>
          <a:stretch>
            <a:fillRect/>
          </a:stretch>
        </p:blipFill>
        <p:spPr>
          <a:xfrm>
            <a:off x="3751262" y="4213227"/>
            <a:ext cx="1618981" cy="1586439"/>
          </a:xfrm>
          <a:prstGeom prst="rect">
            <a:avLst/>
          </a:prstGeom>
        </p:spPr>
      </p:pic>
      <p:pic>
        <p:nvPicPr>
          <p:cNvPr id="12" name="Picture 11">
            <a:extLst>
              <a:ext uri="{FF2B5EF4-FFF2-40B4-BE49-F238E27FC236}">
                <a16:creationId xmlns:a16="http://schemas.microsoft.com/office/drawing/2014/main" id="{E6E08144-2553-394C-E0FC-8874CC63B2D8}"/>
              </a:ext>
            </a:extLst>
          </p:cNvPr>
          <p:cNvPicPr>
            <a:picLocks noChangeAspect="1"/>
          </p:cNvPicPr>
          <p:nvPr/>
        </p:nvPicPr>
        <p:blipFill>
          <a:blip r:embed="rId6"/>
          <a:stretch>
            <a:fillRect/>
          </a:stretch>
        </p:blipFill>
        <p:spPr>
          <a:xfrm>
            <a:off x="6460596" y="4198226"/>
            <a:ext cx="1591204" cy="1623188"/>
          </a:xfrm>
          <a:prstGeom prst="rect">
            <a:avLst/>
          </a:prstGeom>
        </p:spPr>
      </p:pic>
      <p:pic>
        <p:nvPicPr>
          <p:cNvPr id="14" name="Picture 13">
            <a:extLst>
              <a:ext uri="{FF2B5EF4-FFF2-40B4-BE49-F238E27FC236}">
                <a16:creationId xmlns:a16="http://schemas.microsoft.com/office/drawing/2014/main" id="{E6DE312F-131C-EC89-6F15-B2E44AAA8823}"/>
              </a:ext>
            </a:extLst>
          </p:cNvPr>
          <p:cNvPicPr>
            <a:picLocks noChangeAspect="1"/>
          </p:cNvPicPr>
          <p:nvPr/>
        </p:nvPicPr>
        <p:blipFill>
          <a:blip r:embed="rId7"/>
          <a:stretch>
            <a:fillRect/>
          </a:stretch>
        </p:blipFill>
        <p:spPr>
          <a:xfrm>
            <a:off x="9282372" y="4198226"/>
            <a:ext cx="1626765" cy="1609907"/>
          </a:xfrm>
          <a:prstGeom prst="rect">
            <a:avLst/>
          </a:prstGeom>
        </p:spPr>
      </p:pic>
    </p:spTree>
    <p:extLst>
      <p:ext uri="{BB962C8B-B14F-4D97-AF65-F5344CB8AC3E}">
        <p14:creationId xmlns:p14="http://schemas.microsoft.com/office/powerpoint/2010/main" val="4037946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Q31. Select the correct option that indicates the arrangement of the following words in a logical and meaningful order.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Adult Butterfly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Eggs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Pupa</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Caterpillar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Emerging Butterfly</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 4, 3, 5,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 2, 4, 5,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3, 2, 1,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 3, 2, 1, 4</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64055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A paper is folded and cut as shown below. How will it appear when unfolded?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7" name="Picture 6">
            <a:extLst>
              <a:ext uri="{FF2B5EF4-FFF2-40B4-BE49-F238E27FC236}">
                <a16:creationId xmlns:a16="http://schemas.microsoft.com/office/drawing/2014/main" id="{AC5BA4BA-41F3-F6A9-3820-E245EC0B787D}"/>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Layer>
                </a14:imgProps>
              </a:ext>
            </a:extLst>
          </a:blip>
          <a:stretch>
            <a:fillRect/>
          </a:stretch>
        </p:blipFill>
        <p:spPr>
          <a:xfrm>
            <a:off x="582612" y="2218079"/>
            <a:ext cx="5013855" cy="1474928"/>
          </a:xfrm>
          <a:prstGeom prst="rect">
            <a:avLst/>
          </a:prstGeom>
        </p:spPr>
      </p:pic>
      <p:pic>
        <p:nvPicPr>
          <p:cNvPr id="11" name="Picture 10">
            <a:extLst>
              <a:ext uri="{FF2B5EF4-FFF2-40B4-BE49-F238E27FC236}">
                <a16:creationId xmlns:a16="http://schemas.microsoft.com/office/drawing/2014/main" id="{FEBBBF81-496E-D923-890C-56B1152ABB89}"/>
              </a:ext>
            </a:extLst>
          </p:cNvPr>
          <p:cNvPicPr>
            <a:picLocks noChangeAspect="1"/>
          </p:cNvPicPr>
          <p:nvPr/>
        </p:nvPicPr>
        <p:blipFill>
          <a:blip r:embed="rId5"/>
          <a:stretch>
            <a:fillRect/>
          </a:stretch>
        </p:blipFill>
        <p:spPr>
          <a:xfrm>
            <a:off x="1041399" y="3834850"/>
            <a:ext cx="1947333" cy="1888913"/>
          </a:xfrm>
          <a:prstGeom prst="rect">
            <a:avLst/>
          </a:prstGeom>
        </p:spPr>
      </p:pic>
      <p:pic>
        <p:nvPicPr>
          <p:cNvPr id="15" name="Picture 14">
            <a:extLst>
              <a:ext uri="{FF2B5EF4-FFF2-40B4-BE49-F238E27FC236}">
                <a16:creationId xmlns:a16="http://schemas.microsoft.com/office/drawing/2014/main" id="{A7C40396-C879-773C-3CEA-86985279AEC2}"/>
              </a:ext>
            </a:extLst>
          </p:cNvPr>
          <p:cNvPicPr>
            <a:picLocks noChangeAspect="1"/>
          </p:cNvPicPr>
          <p:nvPr/>
        </p:nvPicPr>
        <p:blipFill>
          <a:blip r:embed="rId6"/>
          <a:stretch>
            <a:fillRect/>
          </a:stretch>
        </p:blipFill>
        <p:spPr>
          <a:xfrm>
            <a:off x="3792006" y="3825674"/>
            <a:ext cx="2058458" cy="2031794"/>
          </a:xfrm>
          <a:prstGeom prst="rect">
            <a:avLst/>
          </a:prstGeom>
        </p:spPr>
      </p:pic>
      <p:pic>
        <p:nvPicPr>
          <p:cNvPr id="17" name="Picture 16">
            <a:extLst>
              <a:ext uri="{FF2B5EF4-FFF2-40B4-BE49-F238E27FC236}">
                <a16:creationId xmlns:a16="http://schemas.microsoft.com/office/drawing/2014/main" id="{C4247641-67C9-E3F4-B8C4-9A0DD31788EA}"/>
              </a:ext>
            </a:extLst>
          </p:cNvPr>
          <p:cNvPicPr>
            <a:picLocks noChangeAspect="1"/>
          </p:cNvPicPr>
          <p:nvPr/>
        </p:nvPicPr>
        <p:blipFill>
          <a:blip r:embed="rId7"/>
          <a:stretch>
            <a:fillRect/>
          </a:stretch>
        </p:blipFill>
        <p:spPr>
          <a:xfrm>
            <a:off x="6504514" y="3837123"/>
            <a:ext cx="2058458" cy="2001280"/>
          </a:xfrm>
          <a:prstGeom prst="rect">
            <a:avLst/>
          </a:prstGeom>
        </p:spPr>
      </p:pic>
      <p:pic>
        <p:nvPicPr>
          <p:cNvPr id="19" name="Picture 18">
            <a:extLst>
              <a:ext uri="{FF2B5EF4-FFF2-40B4-BE49-F238E27FC236}">
                <a16:creationId xmlns:a16="http://schemas.microsoft.com/office/drawing/2014/main" id="{E6019F34-087D-8990-60CD-9828977DD8E9}"/>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Effect>
                      <a14:sharpenSoften amount="50000"/>
                    </a14:imgEffect>
                    <a14:imgEffect>
                      <a14:brightnessContrast bright="40000"/>
                    </a14:imgEffect>
                  </a14:imgLayer>
                </a14:imgProps>
              </a:ext>
            </a:extLst>
          </a:blip>
          <a:stretch>
            <a:fillRect/>
          </a:stretch>
        </p:blipFill>
        <p:spPr>
          <a:xfrm>
            <a:off x="9281925" y="3817309"/>
            <a:ext cx="1791229" cy="1721622"/>
          </a:xfrm>
          <a:prstGeom prst="rect">
            <a:avLst/>
          </a:prstGeom>
        </p:spPr>
      </p:pic>
    </p:spTree>
    <p:extLst>
      <p:ext uri="{BB962C8B-B14F-4D97-AF65-F5344CB8AC3E}">
        <p14:creationId xmlns:p14="http://schemas.microsoft.com/office/powerpoint/2010/main" val="2787737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Select the option that represents the correct order of the given words as they would appear in an English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Adaptation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Adjunct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Addendum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Adjacent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Advocate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 Adjudicate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7. Adjourn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 3, 4, 6, 7, 2, 5		(b) 1, 3, 4, 6, 2, 7.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 3, 4, 7, 2, 6, 5		(d) 1, 3, 4, 7, 6, 2,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68505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Q34. Select the word-pair that best represents a similar relationship to the one expressed in the pair of words given below. (The words must be considered as meaningful English words and must NOT be related to each other based on the number of letters/ number of consonants / vowels in the word)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Bold : Timid</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Tranquil : Excitable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Facile : Easy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Ambitious : Crucial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Burdensome : Laborious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06010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Q35. Pointing towards a man, Pushpa, who is a girl, said, “He is the father-in-law of my father’s wife”. How is Pushpa related to the man?</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पुरुष की ओर संकेत करते हुए पुष्पा, जो एक लड़की है, ने कहा, “वह मेरे पिता की पत्नी का ससुर है”। पुष्पा उस आदमी से किस प्रकार संबंधित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Sister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Mother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Paternal granddaughter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Daughter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9027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In a code language, ‘REACTION’ is written as ‘9-22-26-24-7-18-12-13’ and ‘SCIENCE’ is written as ‘8-24-18-22-13-24-22’. How will ‘CHEMICAL’ be written in that language?(</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24-18-22-14-19-24-26-15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23-19-22-14-18—23-26-15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24-16-21-14-17-24-26-15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24-19-22-14-18-24-26-15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Q36. Select the set in which the numbers are related in the same way as are the numbers of the given sets.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(NOTE :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(26, 74, 41)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(33, 81, 48)</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(42, 80, 57)			(b) (36, 74, 31)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(44, 92, 59)			(d) (39, 79, 45)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82695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Q37. Select the number from among the given options that can replace the question mark (?) in the following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12, 101, 45, 134, 78, 167,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118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111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120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06314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Select the option that represents the letters that when placed from left to right in the blanks below will complete the letter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K _ J _ ON _ MJ _ ON _ M _ L _ NK _ JL _ _</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LMKLJKOMNO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MLLKKJONOM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LMKLKJOMON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MLKLKJOMON</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385794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Q39. In a certain code language, ‘DUST’ is written as ‘64’ and ‘FARM’ is written as ‘38’. How will ‘GOLF’ be written in that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DUST' </a:t>
            </a:r>
            <a:r>
              <a:rPr lang="ne-NP" sz="2600" b="1" dirty="0">
                <a:latin typeface="Cambria" panose="02040503050406030204" pitchFamily="18" charset="0"/>
                <a:ea typeface="Cambria" panose="02040503050406030204" pitchFamily="18" charset="0"/>
                <a:cs typeface="Arial Unicode MS" panose="020B0604020202020204" pitchFamily="34" charset="-128"/>
              </a:rPr>
              <a:t>को '64' और '</a:t>
            </a:r>
            <a:r>
              <a:rPr lang="en-US" sz="2600" b="1" dirty="0">
                <a:latin typeface="Cambria" panose="02040503050406030204" pitchFamily="18" charset="0"/>
                <a:ea typeface="Cambria" panose="02040503050406030204" pitchFamily="18" charset="0"/>
                <a:cs typeface="Arial Unicode MS" panose="020B0604020202020204" pitchFamily="34" charset="-128"/>
              </a:rPr>
              <a:t>FARM' </a:t>
            </a:r>
            <a:r>
              <a:rPr lang="ne-NP" sz="2600" b="1" dirty="0">
                <a:latin typeface="Cambria" panose="02040503050406030204" pitchFamily="18" charset="0"/>
                <a:ea typeface="Cambria" panose="02040503050406030204" pitchFamily="18" charset="0"/>
                <a:cs typeface="Arial Unicode MS" panose="020B0604020202020204" pitchFamily="34" charset="-128"/>
              </a:rPr>
              <a:t>को '38' लिखा जाता है। उस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GOLF' </a:t>
            </a:r>
            <a:r>
              <a:rPr lang="ne-NP" sz="2600" b="1" dirty="0">
                <a:latin typeface="Cambria" panose="02040503050406030204" pitchFamily="18" charset="0"/>
                <a:ea typeface="Cambria" panose="02040503050406030204" pitchFamily="18" charset="0"/>
                <a:cs typeface="Arial Unicode MS" panose="020B0604020202020204" pitchFamily="34" charset="-128"/>
              </a:rPr>
              <a:t>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260887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Q40. In a certain code language, 'LAMP' is written as '121512613141611' and 'LANE’ is written as '12151261413522'. How will 'JOYS' be written in that language?</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10171512252198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10171512552598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10171512252289</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10171422351198</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233701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Pointing at a boy, Shikha said, “He is my brother’s mother‘s husband’s son.” How is that boy related to Shikha?</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लड़के की ओर इशारा करते हुए शिखा ने कहा, "वह मेरे भाई की माँ के पति का बेटा है।" वह लड़का शिखा से किस प्रकार संबंधित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Brother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Father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Father’s brother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64702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Select the option that is related to the third term in the same way as the second term is related to the first term and the sixth term is related to the fifth term.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143 : 170 :: 255 : ? :: 483 : 530</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299</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290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285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300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157226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Select the option that represents the correct order of the given words as they would appear in an English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Legerity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Legitimate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Legislation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Legendary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Legalist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 Legging</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 4, 6, 2, 1,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 4, 1, 2, 6,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 4, 6, 3, 1,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 4, 1, 6, 3, 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965570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66110" y="700023"/>
            <a:ext cx="6170035" cy="615553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a:t>
            </a:r>
            <a:r>
              <a:rPr lang="en-US" sz="2400" b="1" dirty="0">
                <a:latin typeface="Cambria" panose="02040503050406030204" pitchFamily="18" charset="0"/>
                <a:ea typeface="Cambria" panose="02040503050406030204" pitchFamily="18" charset="0"/>
                <a:cs typeface="Arial Unicode MS" panose="020B0604020202020204" pitchFamily="34" charset="-128"/>
              </a:rPr>
              <a:t>L, M, N, O, P, Q, R and S are eight people sitting around a square table facing the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of the table. Some of them sit at the corners while others sit at the exact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of the sides. R sits at one of the corners of the table with M and O sitting on either of his sides. Q sits to the immediate left of M. P does not sit at any of the corners and is not the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400" b="1" dirty="0">
                <a:latin typeface="Cambria" panose="02040503050406030204" pitchFamily="18" charset="0"/>
                <a:ea typeface="Cambria" panose="02040503050406030204" pitchFamily="18" charset="0"/>
                <a:cs typeface="Arial Unicode MS" panose="020B0604020202020204" pitchFamily="34" charset="-128"/>
              </a:rPr>
              <a:t> of Q. N sits third to the left of S. Who sits second to the left of P?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EE7EEECE-9178-3DA2-9763-6BF3614130E3}"/>
              </a:ext>
            </a:extLst>
          </p:cNvPr>
          <p:cNvSpPr txBox="1"/>
          <p:nvPr/>
        </p:nvSpPr>
        <p:spPr>
          <a:xfrm>
            <a:off x="6431135" y="938381"/>
            <a:ext cx="5622320" cy="4154984"/>
          </a:xfrm>
          <a:prstGeom prst="rect">
            <a:avLst/>
          </a:prstGeom>
          <a:noFill/>
        </p:spPr>
        <p:txBody>
          <a:bodyPr wrap="square" rtlCol="0">
            <a:spAutoFit/>
          </a:bodyPr>
          <a:lstStyle/>
          <a:p>
            <a:pPr algn="just"/>
            <a:r>
              <a:rPr lang="en-US" sz="2400" dirty="0"/>
              <a:t>L, M, N, O, P, Q, R </a:t>
            </a:r>
            <a:r>
              <a:rPr lang="ne-NP" sz="2400" dirty="0"/>
              <a:t>और </a:t>
            </a:r>
            <a:r>
              <a:rPr lang="en-US" sz="2400" dirty="0"/>
              <a:t>S </a:t>
            </a:r>
            <a:r>
              <a:rPr lang="ne-NP" sz="2400" dirty="0"/>
              <a:t>आठ व्यक्ति हैं जो एक वर्गाकार मेज के चारों ओर केंद्र की ओर मुख करके बैठे हैं। उनमें से कुछ कोनों पर बैठते हैं जबकि अन्य भुजाओं के ठीक केंद्र पर बैठते हैं। </a:t>
            </a:r>
            <a:r>
              <a:rPr lang="en-US" sz="2400" dirty="0"/>
              <a:t>R </a:t>
            </a:r>
            <a:r>
              <a:rPr lang="ne-NP" sz="2400" dirty="0"/>
              <a:t>मेज के एक कोने पर बैठा है और </a:t>
            </a:r>
            <a:r>
              <a:rPr lang="en-US" sz="2400" dirty="0"/>
              <a:t>M </a:t>
            </a:r>
            <a:r>
              <a:rPr lang="ne-NP" sz="2400" dirty="0"/>
              <a:t>और </a:t>
            </a:r>
            <a:r>
              <a:rPr lang="en-US" sz="2400" dirty="0"/>
              <a:t>O </a:t>
            </a:r>
            <a:r>
              <a:rPr lang="ne-NP" sz="2400" dirty="0"/>
              <a:t>उसके दोनों ओर बैठे हैं। </a:t>
            </a:r>
            <a:r>
              <a:rPr lang="en-US" sz="2400" dirty="0"/>
              <a:t>Q, M </a:t>
            </a:r>
            <a:r>
              <a:rPr lang="ne-NP" sz="2400" dirty="0"/>
              <a:t>के ठीक बायें बैठा है। </a:t>
            </a:r>
            <a:r>
              <a:rPr lang="en-US" sz="2400" dirty="0"/>
              <a:t>P </a:t>
            </a:r>
            <a:r>
              <a:rPr lang="ne-NP" sz="2400" dirty="0"/>
              <a:t>किसी भी कोने पर नहीं बैठा है और </a:t>
            </a:r>
            <a:r>
              <a:rPr lang="en-US" sz="2400" dirty="0"/>
              <a:t>Q </a:t>
            </a:r>
            <a:r>
              <a:rPr lang="ne-NP" sz="2400" dirty="0"/>
              <a:t>का निकटतम पडोसी नहीं है। </a:t>
            </a:r>
            <a:r>
              <a:rPr lang="en-US" sz="2400" dirty="0"/>
              <a:t>N, S </a:t>
            </a:r>
            <a:r>
              <a:rPr lang="ne-NP" sz="2400" dirty="0"/>
              <a:t>के बायें से तीसरे स्थान पर बैठा है। </a:t>
            </a:r>
            <a:r>
              <a:rPr lang="en-US" sz="2400" dirty="0"/>
              <a:t>P </a:t>
            </a:r>
            <a:r>
              <a:rPr lang="ne-NP" sz="2400" dirty="0"/>
              <a:t>के बायें से दूसरे स्थान पर कौन बैठा है? (एसएससी जेई 2022)</a:t>
            </a:r>
            <a:endParaRPr lang="en-US" sz="2400" dirty="0"/>
          </a:p>
        </p:txBody>
      </p:sp>
    </p:spTree>
    <p:extLst>
      <p:ext uri="{BB962C8B-B14F-4D97-AF65-F5344CB8AC3E}">
        <p14:creationId xmlns:p14="http://schemas.microsoft.com/office/powerpoint/2010/main" val="2378302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66110" y="700023"/>
            <a:ext cx="6170035" cy="615553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a:t>
            </a:r>
            <a:r>
              <a:rPr lang="en-US" sz="2400" b="1" dirty="0">
                <a:latin typeface="Cambria" panose="02040503050406030204" pitchFamily="18" charset="0"/>
                <a:ea typeface="Cambria" panose="02040503050406030204" pitchFamily="18" charset="0"/>
                <a:cs typeface="Arial Unicode MS" panose="020B0604020202020204" pitchFamily="34" charset="-128"/>
              </a:rPr>
              <a:t>L, M, N, O, P, Q, R and S are eight people sitting around a square table facing the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of the table. Some of them sit at the corners while others sit at the exact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of the sides. R sits at one of the corners of the table with M and O sitting on either of his sides. Q sits to the immediate left of M. P does not sit at any of the corners and is not the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400" b="1" dirty="0">
                <a:latin typeface="Cambria" panose="02040503050406030204" pitchFamily="18" charset="0"/>
                <a:ea typeface="Cambria" panose="02040503050406030204" pitchFamily="18" charset="0"/>
                <a:cs typeface="Arial Unicode MS" panose="020B0604020202020204" pitchFamily="34" charset="-128"/>
              </a:rPr>
              <a:t> of Q. N sits third to the left of S. Who sits second to the left of P?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95521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Select the option that indicates the correct arrangement of the given words in the order they appear in an English dictionary.</a:t>
            </a:r>
          </a:p>
          <a:p>
            <a:pPr algn="r">
              <a:tabLst>
                <a:tab pos="2454275" algn="l"/>
              </a:tabLst>
            </a:pP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Compassion			2. Complexion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Complacency			4. Competence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Compatible			6. Compendious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 1, 4, 6, 3,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 5, 6, 4, 3,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 1, 4, 6, 2,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 5, 4, 6, 3, 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413289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07010"/>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J, K, L, M, N, O and P are seven friends of different heights each. O is taller than N but not taller than L. M is the tallest. J is shorter than three of his friends. P is shorter than only M. N is not the shortest. Who amongst the seven friends is the shortest?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J, K, L, M, N, O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सात मित्र हैं जिनकी लंबाई अलग-अलग है। </a:t>
            </a:r>
            <a:r>
              <a:rPr lang="en-US" sz="2600" b="1" dirty="0">
                <a:latin typeface="Cambria" panose="02040503050406030204" pitchFamily="18" charset="0"/>
                <a:ea typeface="Cambria" panose="02040503050406030204" pitchFamily="18" charset="0"/>
                <a:cs typeface="Arial Unicode MS" panose="020B0604020202020204" pitchFamily="34" charset="-128"/>
              </a:rPr>
              <a:t>O, N </a:t>
            </a:r>
            <a:r>
              <a:rPr lang="ne-NP" sz="2600" b="1" dirty="0">
                <a:latin typeface="Cambria" panose="02040503050406030204" pitchFamily="18" charset="0"/>
                <a:ea typeface="Cambria" panose="02040503050406030204" pitchFamily="18" charset="0"/>
                <a:cs typeface="Arial Unicode MS" panose="020B0604020202020204" pitchFamily="34" charset="-128"/>
              </a:rPr>
              <a:t>से लम्बा है लेकिन </a:t>
            </a:r>
            <a:r>
              <a:rPr lang="en-US" sz="2600" b="1" dirty="0">
                <a:latin typeface="Cambria" panose="02040503050406030204" pitchFamily="18" charset="0"/>
                <a:ea typeface="Cambria" panose="02040503050406030204" pitchFamily="18" charset="0"/>
                <a:cs typeface="Arial Unicode MS" panose="020B0604020202020204" pitchFamily="34" charset="-128"/>
              </a:rPr>
              <a:t>L </a:t>
            </a:r>
            <a:r>
              <a:rPr lang="ne-NP" sz="2600" b="1" dirty="0">
                <a:latin typeface="Cambria" panose="02040503050406030204" pitchFamily="18" charset="0"/>
                <a:ea typeface="Cambria" panose="02040503050406030204" pitchFamily="18" charset="0"/>
                <a:cs typeface="Arial Unicode MS" panose="020B0604020202020204" pitchFamily="34" charset="-128"/>
              </a:rPr>
              <a:t>से लम्बा नहीं है। </a:t>
            </a:r>
            <a:r>
              <a:rPr lang="en-US" sz="2600" b="1" dirty="0">
                <a:latin typeface="Cambria" panose="02040503050406030204" pitchFamily="18" charset="0"/>
                <a:ea typeface="Cambria" panose="02040503050406030204" pitchFamily="18" charset="0"/>
                <a:cs typeface="Arial Unicode MS" panose="020B0604020202020204" pitchFamily="34" charset="-128"/>
              </a:rPr>
              <a:t>M </a:t>
            </a:r>
            <a:r>
              <a:rPr lang="ne-NP" sz="2600" b="1" dirty="0">
                <a:latin typeface="Cambria" panose="02040503050406030204" pitchFamily="18" charset="0"/>
                <a:ea typeface="Cambria" panose="02040503050406030204" pitchFamily="18" charset="0"/>
                <a:cs typeface="Arial Unicode MS" panose="020B0604020202020204" pitchFamily="34" charset="-128"/>
              </a:rPr>
              <a:t>सबसे लम्बा है। </a:t>
            </a:r>
            <a:r>
              <a:rPr lang="en-US" sz="2600" b="1" dirty="0">
                <a:latin typeface="Cambria" panose="02040503050406030204" pitchFamily="18" charset="0"/>
                <a:ea typeface="Cambria" panose="02040503050406030204" pitchFamily="18" charset="0"/>
                <a:cs typeface="Arial Unicode MS" panose="020B0604020202020204" pitchFamily="34" charset="-128"/>
              </a:rPr>
              <a:t>J </a:t>
            </a:r>
            <a:r>
              <a:rPr lang="ne-NP" sz="2600" b="1" dirty="0">
                <a:latin typeface="Cambria" panose="02040503050406030204" pitchFamily="18" charset="0"/>
                <a:ea typeface="Cambria" panose="02040503050406030204" pitchFamily="18" charset="0"/>
                <a:cs typeface="Arial Unicode MS" panose="020B0604020202020204" pitchFamily="34" charset="-128"/>
              </a:rPr>
              <a:t>अपने तीन दोस्तों से छोटा है।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केवल </a:t>
            </a:r>
            <a:r>
              <a:rPr lang="en-US" sz="2600" b="1" dirty="0">
                <a:latin typeface="Cambria" panose="02040503050406030204" pitchFamily="18" charset="0"/>
                <a:ea typeface="Cambria" panose="02040503050406030204" pitchFamily="18" charset="0"/>
                <a:cs typeface="Arial Unicode MS" panose="020B0604020202020204" pitchFamily="34" charset="-128"/>
              </a:rPr>
              <a:t>M </a:t>
            </a:r>
            <a:r>
              <a:rPr lang="ne-NP" sz="2600" b="1" dirty="0">
                <a:latin typeface="Cambria" panose="02040503050406030204" pitchFamily="18" charset="0"/>
                <a:ea typeface="Cambria" panose="02040503050406030204" pitchFamily="18" charset="0"/>
                <a:cs typeface="Arial Unicode MS" panose="020B0604020202020204" pitchFamily="34" charset="-128"/>
              </a:rPr>
              <a:t>से छोटा है। </a:t>
            </a:r>
            <a:r>
              <a:rPr lang="en-US" sz="2600" b="1" dirty="0">
                <a:latin typeface="Cambria" panose="02040503050406030204" pitchFamily="18" charset="0"/>
                <a:ea typeface="Cambria" panose="02040503050406030204" pitchFamily="18" charset="0"/>
                <a:cs typeface="Arial Unicode MS" panose="020B0604020202020204" pitchFamily="34" charset="-128"/>
              </a:rPr>
              <a:t>N </a:t>
            </a:r>
            <a:r>
              <a:rPr lang="ne-NP" sz="2600" b="1" dirty="0">
                <a:latin typeface="Cambria" panose="02040503050406030204" pitchFamily="18" charset="0"/>
                <a:ea typeface="Cambria" panose="02040503050406030204" pitchFamily="18" charset="0"/>
                <a:cs typeface="Arial Unicode MS" panose="020B0604020202020204" pitchFamily="34" charset="-128"/>
              </a:rPr>
              <a:t>सबसे छोटा नहीं है। सात दोस्तों में से कौन सबसे छोटा है?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L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K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34443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Which of the given letter-clusters will replace the question mark (?) in the following series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FBID, ICMF, LDQH, ?, RFYL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OETJ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OEWJ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OEUJ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OEVI</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10961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Which of the following numbers will replace the question mark (?) and complete the given number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108, 133, 162, 195, 232,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278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275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273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271</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02466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Select the figure from the options that can replace the question mark (?) and complete the pattern.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(d)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4527722A-CB8F-E975-A358-970AFF406B7F}"/>
              </a:ext>
            </a:extLst>
          </p:cNvPr>
          <p:cNvPicPr>
            <a:picLocks noChangeAspect="1"/>
          </p:cNvPicPr>
          <p:nvPr/>
        </p:nvPicPr>
        <p:blipFill>
          <a:blip r:embed="rId3"/>
          <a:stretch>
            <a:fillRect/>
          </a:stretch>
        </p:blipFill>
        <p:spPr>
          <a:xfrm>
            <a:off x="590550" y="2252895"/>
            <a:ext cx="1432983" cy="1432983"/>
          </a:xfrm>
          <a:prstGeom prst="rect">
            <a:avLst/>
          </a:prstGeom>
        </p:spPr>
      </p:pic>
      <p:pic>
        <p:nvPicPr>
          <p:cNvPr id="8" name="Picture 7">
            <a:extLst>
              <a:ext uri="{FF2B5EF4-FFF2-40B4-BE49-F238E27FC236}">
                <a16:creationId xmlns:a16="http://schemas.microsoft.com/office/drawing/2014/main" id="{BCE266C3-C057-D7C6-A235-DF2C2F1DD074}"/>
              </a:ext>
            </a:extLst>
          </p:cNvPr>
          <p:cNvPicPr>
            <a:picLocks noChangeAspect="1"/>
          </p:cNvPicPr>
          <p:nvPr/>
        </p:nvPicPr>
        <p:blipFill>
          <a:blip r:embed="rId4"/>
          <a:stretch>
            <a:fillRect/>
          </a:stretch>
        </p:blipFill>
        <p:spPr>
          <a:xfrm>
            <a:off x="1038223" y="3809727"/>
            <a:ext cx="1019175" cy="1698625"/>
          </a:xfrm>
          <a:prstGeom prst="rect">
            <a:avLst/>
          </a:prstGeom>
        </p:spPr>
      </p:pic>
      <p:pic>
        <p:nvPicPr>
          <p:cNvPr id="10" name="Picture 9">
            <a:extLst>
              <a:ext uri="{FF2B5EF4-FFF2-40B4-BE49-F238E27FC236}">
                <a16:creationId xmlns:a16="http://schemas.microsoft.com/office/drawing/2014/main" id="{FA48C217-CC51-9598-5F26-837F5C189C85}"/>
              </a:ext>
            </a:extLst>
          </p:cNvPr>
          <p:cNvPicPr>
            <a:picLocks noChangeAspect="1"/>
          </p:cNvPicPr>
          <p:nvPr/>
        </p:nvPicPr>
        <p:blipFill>
          <a:blip r:embed="rId5"/>
          <a:stretch>
            <a:fillRect/>
          </a:stretch>
        </p:blipFill>
        <p:spPr>
          <a:xfrm>
            <a:off x="3772958" y="3809727"/>
            <a:ext cx="1090295" cy="1817158"/>
          </a:xfrm>
          <a:prstGeom prst="rect">
            <a:avLst/>
          </a:prstGeom>
        </p:spPr>
      </p:pic>
      <p:pic>
        <p:nvPicPr>
          <p:cNvPr id="12" name="Picture 11">
            <a:extLst>
              <a:ext uri="{FF2B5EF4-FFF2-40B4-BE49-F238E27FC236}">
                <a16:creationId xmlns:a16="http://schemas.microsoft.com/office/drawing/2014/main" id="{CABFFA26-269C-B410-6D12-0B24B1CB86A8}"/>
              </a:ext>
            </a:extLst>
          </p:cNvPr>
          <p:cNvPicPr>
            <a:picLocks noChangeAspect="1"/>
          </p:cNvPicPr>
          <p:nvPr/>
        </p:nvPicPr>
        <p:blipFill>
          <a:blip r:embed="rId6"/>
          <a:stretch>
            <a:fillRect/>
          </a:stretch>
        </p:blipFill>
        <p:spPr>
          <a:xfrm>
            <a:off x="6458478" y="3809727"/>
            <a:ext cx="1180849" cy="1910059"/>
          </a:xfrm>
          <a:prstGeom prst="rect">
            <a:avLst/>
          </a:prstGeom>
        </p:spPr>
      </p:pic>
      <p:pic>
        <p:nvPicPr>
          <p:cNvPr id="14" name="Picture 13">
            <a:extLst>
              <a:ext uri="{FF2B5EF4-FFF2-40B4-BE49-F238E27FC236}">
                <a16:creationId xmlns:a16="http://schemas.microsoft.com/office/drawing/2014/main" id="{125ADBE4-E16D-9EA9-444A-426DD9244B72}"/>
              </a:ext>
            </a:extLst>
          </p:cNvPr>
          <p:cNvPicPr>
            <a:picLocks noChangeAspect="1"/>
          </p:cNvPicPr>
          <p:nvPr/>
        </p:nvPicPr>
        <p:blipFill>
          <a:blip r:embed="rId7"/>
          <a:stretch>
            <a:fillRect/>
          </a:stretch>
        </p:blipFill>
        <p:spPr>
          <a:xfrm>
            <a:off x="9271862" y="3773509"/>
            <a:ext cx="1180849" cy="1861415"/>
          </a:xfrm>
          <a:prstGeom prst="rect">
            <a:avLst/>
          </a:prstGeom>
        </p:spPr>
      </p:pic>
    </p:spTree>
    <p:extLst>
      <p:ext uri="{BB962C8B-B14F-4D97-AF65-F5344CB8AC3E}">
        <p14:creationId xmlns:p14="http://schemas.microsoft.com/office/powerpoint/2010/main" val="3031730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Three different positions of the same dice are shown. Find the number on the face opposite to the face showing 6.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CBFBE02D-BB83-5AC3-87C7-6B1357DF2D01}"/>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20000" contrast="-40000"/>
                    </a14:imgEffect>
                  </a14:imgLayer>
                </a14:imgProps>
              </a:ext>
            </a:extLst>
          </a:blip>
          <a:stretch>
            <a:fillRect/>
          </a:stretch>
        </p:blipFill>
        <p:spPr>
          <a:xfrm>
            <a:off x="547158" y="2206463"/>
            <a:ext cx="4460215" cy="1815204"/>
          </a:xfrm>
          <a:prstGeom prst="rect">
            <a:avLst/>
          </a:prstGeom>
        </p:spPr>
      </p:pic>
    </p:spTree>
    <p:extLst>
      <p:ext uri="{BB962C8B-B14F-4D97-AF65-F5344CB8AC3E}">
        <p14:creationId xmlns:p14="http://schemas.microsoft.com/office/powerpoint/2010/main" val="1291100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Select the word-pair in which the two words are related in the same way as are the two words in the given pair.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(The words must be considered as meaningful English words and must not be related to each other based on the number of letters/number of consonants/vowels in the word)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Cobbler : Awl</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Farmer : Plier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Gardener : Needle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Blacksmith : Chopper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Surgeon : Scalpel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792203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Select the option that is related to the fifth term in the same way as the second term is related to the first term and the fourth term is related to the third term.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HONEST: TSENOH :: JUNGLE : ELGNUJ :: CHEWING: ?</a:t>
            </a:r>
          </a:p>
          <a:p>
            <a:pPr algn="r">
              <a:tabLst>
                <a:tab pos="2454275" algn="l"/>
              </a:tabLst>
            </a:pP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GNIEWHC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GNWIEHC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GNIWHEC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GNIWEHC</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73476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City C is north of the mid-point of the horizontal line joining city A and city B. City A is to the north-east of city E and south-west of city C. If city D is to the east of city C and north of city B, then what is the position of city D with respect to city 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ne-NP" sz="2600" b="1" dirty="0">
                <a:latin typeface="Cambria" panose="02040503050406030204" pitchFamily="18" charset="0"/>
                <a:ea typeface="Cambria" panose="02040503050406030204" pitchFamily="18" charset="0"/>
                <a:cs typeface="Arial Unicode MS" panose="020B0604020202020204" pitchFamily="34" charset="-128"/>
              </a:rPr>
              <a:t>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ne-NP" sz="2600" b="1" dirty="0">
                <a:latin typeface="Cambria" panose="02040503050406030204" pitchFamily="18" charset="0"/>
                <a:ea typeface="Cambria" panose="02040503050406030204" pitchFamily="18" charset="0"/>
                <a:cs typeface="Arial Unicode MS" panose="020B0604020202020204" pitchFamily="34" charset="-128"/>
              </a:rPr>
              <a:t>और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ne-NP" sz="2600" b="1" dirty="0">
                <a:latin typeface="Cambria" panose="02040503050406030204" pitchFamily="18" charset="0"/>
                <a:ea typeface="Cambria" panose="02040503050406030204" pitchFamily="18" charset="0"/>
                <a:cs typeface="Arial Unicode MS" panose="020B0604020202020204" pitchFamily="34" charset="-128"/>
              </a:rPr>
              <a:t>को मिलाने वाली क्षैतिज रेखा के मध्य-बिंदु के उत्तर में है।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ne-NP" sz="2600" b="1" dirty="0">
                <a:latin typeface="Cambria" panose="02040503050406030204" pitchFamily="18" charset="0"/>
                <a:ea typeface="Cambria" panose="02040503050406030204" pitchFamily="18" charset="0"/>
                <a:cs typeface="Arial Unicode MS" panose="020B0604020202020204" pitchFamily="34" charset="-128"/>
              </a:rPr>
              <a:t>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E </a:t>
            </a:r>
            <a:r>
              <a:rPr lang="ne-NP" sz="2600" b="1" dirty="0">
                <a:latin typeface="Cambria" panose="02040503050406030204" pitchFamily="18" charset="0"/>
                <a:ea typeface="Cambria" panose="02040503050406030204" pitchFamily="18" charset="0"/>
                <a:cs typeface="Arial Unicode MS" panose="020B0604020202020204" pitchFamily="34" charset="-128"/>
              </a:rPr>
              <a:t>के उत्तर-पूर्व में और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ne-NP" sz="2600" b="1" dirty="0">
                <a:latin typeface="Cambria" panose="02040503050406030204" pitchFamily="18" charset="0"/>
                <a:ea typeface="Cambria" panose="02040503050406030204" pitchFamily="18" charset="0"/>
                <a:cs typeface="Arial Unicode MS" panose="020B0604020202020204" pitchFamily="34" charset="-128"/>
              </a:rPr>
              <a:t>के दक्षिण-पश्चिम में है। यदि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ne-NP" sz="2600" b="1" dirty="0">
                <a:latin typeface="Cambria" panose="02040503050406030204" pitchFamily="18" charset="0"/>
                <a:ea typeface="Cambria" panose="02040503050406030204" pitchFamily="18" charset="0"/>
                <a:cs typeface="Arial Unicode MS" panose="020B0604020202020204" pitchFamily="34" charset="-128"/>
              </a:rPr>
              <a:t>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ne-NP" sz="2600" b="1" dirty="0">
                <a:latin typeface="Cambria" panose="02040503050406030204" pitchFamily="18" charset="0"/>
                <a:ea typeface="Cambria" panose="02040503050406030204" pitchFamily="18" charset="0"/>
                <a:cs typeface="Arial Unicode MS" panose="020B0604020202020204" pitchFamily="34" charset="-128"/>
              </a:rPr>
              <a:t>के पूर्व में है और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ne-NP" sz="2600" b="1" dirty="0">
                <a:latin typeface="Cambria" panose="02040503050406030204" pitchFamily="18" charset="0"/>
                <a:ea typeface="Cambria" panose="02040503050406030204" pitchFamily="18" charset="0"/>
                <a:cs typeface="Arial Unicode MS" panose="020B0604020202020204" pitchFamily="34" charset="-128"/>
              </a:rPr>
              <a:t>के उत्तर में है, तो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E </a:t>
            </a:r>
            <a:r>
              <a:rPr lang="ne-NP" sz="2600" b="1" dirty="0">
                <a:latin typeface="Cambria" panose="02040503050406030204" pitchFamily="18" charset="0"/>
                <a:ea typeface="Cambria" panose="02040503050406030204" pitchFamily="18" charset="0"/>
                <a:cs typeface="Arial Unicode MS" panose="020B0604020202020204" pitchFamily="34" charset="-128"/>
              </a:rPr>
              <a:t>के सन्दर्भ में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ne-NP" sz="2600" b="1" dirty="0">
                <a:latin typeface="Cambria" panose="02040503050406030204" pitchFamily="18" charset="0"/>
                <a:ea typeface="Cambria" panose="02040503050406030204" pitchFamily="18" charset="0"/>
                <a:cs typeface="Arial Unicode MS" panose="020B0604020202020204" pitchFamily="34" charset="-128"/>
              </a:rPr>
              <a:t>का स्थान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East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South – west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North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North – east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2646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93819" y="816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Select the option that is related to the fifth term in the same way as the second term is related to the first term and the fourth term is related to the third term.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TIN3 : VGP15 :: MAN4 : OYP20 :: NUT8 :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PVV40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PSV32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PWV40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PSV40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72433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1250356"/>
            <a:ext cx="11542255" cy="329320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Q6. Select the correct mirror image of the given figure when the mirror is placed at MN as shown below.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4D09DC91-ADA0-8FD6-D509-765D01C1F012}"/>
              </a:ext>
            </a:extLst>
          </p:cNvPr>
          <p:cNvPicPr>
            <a:picLocks noChangeAspect="1"/>
          </p:cNvPicPr>
          <p:nvPr/>
        </p:nvPicPr>
        <p:blipFill>
          <a:blip r:embed="rId3"/>
          <a:stretch>
            <a:fillRect/>
          </a:stretch>
        </p:blipFill>
        <p:spPr>
          <a:xfrm>
            <a:off x="556761" y="2057062"/>
            <a:ext cx="2390125" cy="2161212"/>
          </a:xfrm>
          <a:prstGeom prst="rect">
            <a:avLst/>
          </a:prstGeom>
        </p:spPr>
      </p:pic>
      <p:pic>
        <p:nvPicPr>
          <p:cNvPr id="8" name="Picture 7">
            <a:extLst>
              <a:ext uri="{FF2B5EF4-FFF2-40B4-BE49-F238E27FC236}">
                <a16:creationId xmlns:a16="http://schemas.microsoft.com/office/drawing/2014/main" id="{3FD42AE4-E5E1-4E3A-C25C-5A287BB04A5A}"/>
              </a:ext>
            </a:extLst>
          </p:cNvPr>
          <p:cNvPicPr>
            <a:picLocks noChangeAspect="1"/>
          </p:cNvPicPr>
          <p:nvPr/>
        </p:nvPicPr>
        <p:blipFill>
          <a:blip r:embed="rId4"/>
          <a:stretch>
            <a:fillRect/>
          </a:stretch>
        </p:blipFill>
        <p:spPr>
          <a:xfrm>
            <a:off x="853645" y="4827971"/>
            <a:ext cx="1586664" cy="1536797"/>
          </a:xfrm>
          <a:prstGeom prst="rect">
            <a:avLst/>
          </a:prstGeom>
        </p:spPr>
      </p:pic>
      <p:pic>
        <p:nvPicPr>
          <p:cNvPr id="10" name="Picture 9">
            <a:extLst>
              <a:ext uri="{FF2B5EF4-FFF2-40B4-BE49-F238E27FC236}">
                <a16:creationId xmlns:a16="http://schemas.microsoft.com/office/drawing/2014/main" id="{AB496DB8-D8EE-19FD-EE49-DA25331F9B06}"/>
              </a:ext>
            </a:extLst>
          </p:cNvPr>
          <p:cNvPicPr>
            <a:picLocks noChangeAspect="1"/>
          </p:cNvPicPr>
          <p:nvPr/>
        </p:nvPicPr>
        <p:blipFill>
          <a:blip r:embed="rId5"/>
          <a:stretch>
            <a:fillRect/>
          </a:stretch>
        </p:blipFill>
        <p:spPr>
          <a:xfrm>
            <a:off x="3833283" y="4619192"/>
            <a:ext cx="1586664" cy="1614997"/>
          </a:xfrm>
          <a:prstGeom prst="rect">
            <a:avLst/>
          </a:prstGeom>
        </p:spPr>
      </p:pic>
      <p:pic>
        <p:nvPicPr>
          <p:cNvPr id="12" name="Picture 11">
            <a:extLst>
              <a:ext uri="{FF2B5EF4-FFF2-40B4-BE49-F238E27FC236}">
                <a16:creationId xmlns:a16="http://schemas.microsoft.com/office/drawing/2014/main" id="{95A78082-38BC-F3B0-ADA5-FAD4E3D96B63}"/>
              </a:ext>
            </a:extLst>
          </p:cNvPr>
          <p:cNvPicPr>
            <a:picLocks noChangeAspect="1"/>
          </p:cNvPicPr>
          <p:nvPr/>
        </p:nvPicPr>
        <p:blipFill>
          <a:blip r:embed="rId6"/>
          <a:stretch>
            <a:fillRect/>
          </a:stretch>
        </p:blipFill>
        <p:spPr>
          <a:xfrm>
            <a:off x="6528355" y="4634286"/>
            <a:ext cx="1586664" cy="1620629"/>
          </a:xfrm>
          <a:prstGeom prst="rect">
            <a:avLst/>
          </a:prstGeom>
        </p:spPr>
      </p:pic>
      <p:pic>
        <p:nvPicPr>
          <p:cNvPr id="14" name="Picture 13">
            <a:extLst>
              <a:ext uri="{FF2B5EF4-FFF2-40B4-BE49-F238E27FC236}">
                <a16:creationId xmlns:a16="http://schemas.microsoft.com/office/drawing/2014/main" id="{A8A7A7B6-4CA6-11F5-2189-3B2C307A5F6C}"/>
              </a:ext>
            </a:extLst>
          </p:cNvPr>
          <p:cNvPicPr>
            <a:picLocks noChangeAspect="1"/>
          </p:cNvPicPr>
          <p:nvPr/>
        </p:nvPicPr>
        <p:blipFill>
          <a:blip r:embed="rId7">
            <a:biLevel thresh="75000"/>
          </a:blip>
          <a:stretch>
            <a:fillRect/>
          </a:stretch>
        </p:blipFill>
        <p:spPr>
          <a:xfrm>
            <a:off x="9314304" y="4619192"/>
            <a:ext cx="1588584" cy="1635723"/>
          </a:xfrm>
          <a:prstGeom prst="rect">
            <a:avLst/>
          </a:prstGeom>
        </p:spPr>
      </p:pic>
    </p:spTree>
    <p:extLst>
      <p:ext uri="{BB962C8B-B14F-4D97-AF65-F5344CB8AC3E}">
        <p14:creationId xmlns:p14="http://schemas.microsoft.com/office/powerpoint/2010/main" val="971867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6590</TotalTime>
  <Words>5338</Words>
  <Application>Microsoft Office PowerPoint</Application>
  <PresentationFormat>Widescreen</PresentationFormat>
  <Paragraphs>429</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2709</cp:revision>
  <dcterms:created xsi:type="dcterms:W3CDTF">2022-08-19T12:50:04Z</dcterms:created>
  <dcterms:modified xsi:type="dcterms:W3CDTF">2023-05-17T16:00:17Z</dcterms:modified>
</cp:coreProperties>
</file>