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8" r:id="rId5"/>
    <p:sldId id="287" r:id="rId6"/>
    <p:sldId id="304" r:id="rId7"/>
    <p:sldId id="305" r:id="rId8"/>
    <p:sldId id="306" r:id="rId9"/>
    <p:sldId id="307" r:id="rId10"/>
    <p:sldId id="308" r:id="rId11"/>
    <p:sldId id="309" r:id="rId12"/>
    <p:sldId id="310" r:id="rId13"/>
    <p:sldId id="311" r:id="rId14"/>
    <p:sldId id="312" r:id="rId15"/>
    <p:sldId id="313" r:id="rId16"/>
    <p:sldId id="314" r:id="rId17"/>
    <p:sldId id="298" r:id="rId18"/>
    <p:sldId id="299" r:id="rId19"/>
    <p:sldId id="300" r:id="rId20"/>
    <p:sldId id="301" r:id="rId21"/>
    <p:sldId id="302" r:id="rId22"/>
    <p:sldId id="303" r:id="rId23"/>
    <p:sldId id="315" r:id="rId24"/>
    <p:sldId id="316" r:id="rId25"/>
    <p:sldId id="318" r:id="rId26"/>
    <p:sldId id="319" r:id="rId27"/>
    <p:sldId id="320" r:id="rId28"/>
    <p:sldId id="321" r:id="rId29"/>
    <p:sldId id="322" r:id="rId30"/>
    <p:sldId id="323" r:id="rId31"/>
    <p:sldId id="324" r:id="rId32"/>
    <p:sldId id="265" r:id="rId33"/>
    <p:sldId id="26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11-10-2022</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11-10-2022</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11-10-2022</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11-10-2022</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11-10-2022</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11-10-2022</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11-10-2022</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11-10-2022</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11-10-2022</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11-10-2022</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11-10-2022</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11-10-2022</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E2B9A4BB-EBA8-5A5F-77FF-3FB4CB4875BB}"/>
              </a:ext>
            </a:extLst>
          </p:cNvPr>
          <p:cNvSpPr txBox="1"/>
          <p:nvPr/>
        </p:nvSpPr>
        <p:spPr>
          <a:xfrm>
            <a:off x="189144" y="1007165"/>
            <a:ext cx="11072553" cy="1569660"/>
          </a:xfrm>
          <a:prstGeom prst="rect">
            <a:avLst/>
          </a:prstGeom>
          <a:noFill/>
        </p:spPr>
        <p:txBody>
          <a:bodyPr wrap="square">
            <a:spAutoFit/>
          </a:bodyPr>
          <a:lstStyle/>
          <a:p>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Q.6 </a:t>
            </a:r>
            <a:r>
              <a:rPr lang="en-US" sz="3200" b="1" dirty="0">
                <a:solidFill>
                  <a:schemeClr val="bg1"/>
                </a:solidFill>
                <a:latin typeface="Kokila" panose="020B0604020202020204" pitchFamily="34" charset="0"/>
                <a:cs typeface="Kokila" panose="020B0604020202020204" pitchFamily="34" charset="0"/>
              </a:rPr>
              <a:t>Two numbers are in the ratio 4 : 5. If their HCF is 16, then the sum of these two numbers is.</a:t>
            </a:r>
          </a:p>
          <a:p>
            <a:r>
              <a:rPr lang="hi-IN" sz="3200" b="1" dirty="0">
                <a:solidFill>
                  <a:srgbClr val="FFFF00"/>
                </a:solidFill>
                <a:latin typeface="Kokila" panose="020B0604020202020204" pitchFamily="34" charset="0"/>
                <a:cs typeface="Kokila" panose="020B0604020202020204" pitchFamily="34" charset="0"/>
              </a:rPr>
              <a:t>दो संख्याएँ 4: 5 के अनुपात में हैं। यदि उनकी </a:t>
            </a:r>
            <a:r>
              <a:rPr lang="en-US" sz="3200" b="1" dirty="0">
                <a:solidFill>
                  <a:srgbClr val="FFFF00"/>
                </a:solidFill>
                <a:latin typeface="Kokila" panose="020B0604020202020204" pitchFamily="34" charset="0"/>
                <a:cs typeface="Kokila" panose="020B0604020202020204" pitchFamily="34" charset="0"/>
              </a:rPr>
              <a:t>HCF 16 </a:t>
            </a:r>
            <a:r>
              <a:rPr lang="hi-IN" sz="3200" b="1" dirty="0">
                <a:solidFill>
                  <a:srgbClr val="FFFF00"/>
                </a:solidFill>
                <a:latin typeface="Kokila" panose="020B0604020202020204" pitchFamily="34" charset="0"/>
                <a:cs typeface="Kokila" panose="020B0604020202020204" pitchFamily="34" charset="0"/>
              </a:rPr>
              <a:t>है, तो इन दो संख्याओं का योग है</a:t>
            </a:r>
            <a:endParaRPr lang="en-US" sz="3200" b="1" dirty="0">
              <a:solidFill>
                <a:srgbClr val="FFFF00"/>
              </a:solidFill>
              <a:latin typeface="Kokila" panose="020B0604020202020204" pitchFamily="34" charset="0"/>
              <a:cs typeface="Kokila" panose="020B0604020202020204" pitchFamily="34" charset="0"/>
            </a:endParaRPr>
          </a:p>
        </p:txBody>
      </p:sp>
      <p:sp>
        <p:nvSpPr>
          <p:cNvPr id="4" name="Rectangle 3">
            <a:extLst>
              <a:ext uri="{FF2B5EF4-FFF2-40B4-BE49-F238E27FC236}">
                <a16:creationId xmlns:a16="http://schemas.microsoft.com/office/drawing/2014/main" id="{250824A0-DE32-879B-6EF6-0BC6D12CFB46}"/>
              </a:ext>
            </a:extLst>
          </p:cNvPr>
          <p:cNvSpPr/>
          <p:nvPr/>
        </p:nvSpPr>
        <p:spPr>
          <a:xfrm>
            <a:off x="10242794" y="2831569"/>
            <a:ext cx="2037806" cy="2062103"/>
          </a:xfrm>
          <a:prstGeom prst="rect">
            <a:avLst/>
          </a:prstGeom>
        </p:spPr>
        <p:txBody>
          <a:bodyPr wrap="square">
            <a:spAutoFit/>
          </a:bodyPr>
          <a:lstStyle/>
          <a:p>
            <a:r>
              <a:rPr lang="en-US" sz="3200" b="1" dirty="0">
                <a:solidFill>
                  <a:schemeClr val="bg1"/>
                </a:solidFill>
                <a:latin typeface="Kokila" panose="020B0604020202020204" pitchFamily="34" charset="0"/>
                <a:cs typeface="Kokila" panose="020B0604020202020204" pitchFamily="34" charset="0"/>
              </a:rPr>
              <a:t>(a) 144</a:t>
            </a:r>
          </a:p>
          <a:p>
            <a:r>
              <a:rPr lang="en-US" sz="3200" b="1" dirty="0">
                <a:solidFill>
                  <a:schemeClr val="bg1"/>
                </a:solidFill>
                <a:latin typeface="Kokila" panose="020B0604020202020204" pitchFamily="34" charset="0"/>
                <a:cs typeface="Kokila" panose="020B0604020202020204" pitchFamily="34" charset="0"/>
              </a:rPr>
              <a:t>(b) 124</a:t>
            </a:r>
          </a:p>
          <a:p>
            <a:r>
              <a:rPr lang="en-US" sz="3200" b="1" dirty="0">
                <a:solidFill>
                  <a:schemeClr val="bg1"/>
                </a:solidFill>
                <a:latin typeface="Kokila" panose="020B0604020202020204" pitchFamily="34" charset="0"/>
                <a:cs typeface="Kokila" panose="020B0604020202020204" pitchFamily="34" charset="0"/>
              </a:rPr>
              <a:t>(c) 160</a:t>
            </a:r>
          </a:p>
          <a:p>
            <a:r>
              <a:rPr lang="en-US" sz="3200" b="1" dirty="0">
                <a:solidFill>
                  <a:schemeClr val="bg1"/>
                </a:solidFill>
                <a:latin typeface="Kokila" panose="020B0604020202020204" pitchFamily="34" charset="0"/>
                <a:cs typeface="Kokila" panose="020B0604020202020204" pitchFamily="34" charset="0"/>
              </a:rPr>
              <a:t>(d) 150</a:t>
            </a:r>
            <a:endParaRPr lang="en-US" sz="3200" b="1" dirty="0">
              <a:solidFill>
                <a:srgbClr val="FFFF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9236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9ABCA543-5898-01DC-9BEC-BA657542FB39}"/>
              </a:ext>
            </a:extLst>
          </p:cNvPr>
          <p:cNvSpPr txBox="1"/>
          <p:nvPr/>
        </p:nvSpPr>
        <p:spPr>
          <a:xfrm>
            <a:off x="242153" y="993913"/>
            <a:ext cx="11072553" cy="1569660"/>
          </a:xfrm>
          <a:prstGeom prst="rect">
            <a:avLst/>
          </a:prstGeom>
          <a:noFill/>
        </p:spPr>
        <p:txBody>
          <a:bodyPr wrap="square">
            <a:spAutoFit/>
          </a:bodyPr>
          <a:lstStyle/>
          <a:p>
            <a:pPr algn="just">
              <a:lnSpc>
                <a:spcPct val="150000"/>
              </a:lnSpc>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Q.7 </a:t>
            </a:r>
            <a:r>
              <a:rPr lang="en-US" sz="3200" b="1" dirty="0">
                <a:solidFill>
                  <a:schemeClr val="bg1"/>
                </a:solidFill>
                <a:latin typeface="Kokila" pitchFamily="34" charset="0"/>
                <a:cs typeface="Kokila" pitchFamily="34" charset="0"/>
              </a:rPr>
              <a:t>Find the sum of all positive multiples of 6 less than 150. </a:t>
            </a:r>
          </a:p>
          <a:p>
            <a:pPr algn="just">
              <a:lnSpc>
                <a:spcPct val="150000"/>
              </a:lnSpc>
            </a:pPr>
            <a:r>
              <a:rPr lang="hi-IN" sz="3200" b="1" dirty="0">
                <a:solidFill>
                  <a:srgbClr val="FFFF00"/>
                </a:solidFill>
                <a:latin typeface="Kokila" pitchFamily="34" charset="0"/>
                <a:cs typeface="Kokila" pitchFamily="34" charset="0"/>
              </a:rPr>
              <a:t>150 से</a:t>
            </a:r>
            <a:r>
              <a:rPr lang="en-US" sz="3200" b="1" dirty="0">
                <a:solidFill>
                  <a:srgbClr val="FFFF00"/>
                </a:solidFill>
                <a:latin typeface="Kokila" pitchFamily="34" charset="0"/>
                <a:cs typeface="Kokila" pitchFamily="34" charset="0"/>
              </a:rPr>
              <a:t> </a:t>
            </a:r>
            <a:r>
              <a:rPr lang="hi-IN" sz="3200" b="1" dirty="0">
                <a:solidFill>
                  <a:srgbClr val="FFFF00"/>
                </a:solidFill>
                <a:latin typeface="Kokila" panose="020B0604020202020204" pitchFamily="34" charset="0"/>
                <a:cs typeface="Kokila" panose="020B0604020202020204" pitchFamily="34" charset="0"/>
              </a:rPr>
              <a:t>कम 6 के सभी धनात्मक गुणकों का योग ज्ञात कीजिए |</a:t>
            </a:r>
          </a:p>
        </p:txBody>
      </p:sp>
      <p:sp>
        <p:nvSpPr>
          <p:cNvPr id="4" name="Rectangle 3">
            <a:extLst>
              <a:ext uri="{FF2B5EF4-FFF2-40B4-BE49-F238E27FC236}">
                <a16:creationId xmlns:a16="http://schemas.microsoft.com/office/drawing/2014/main" id="{F69895EF-8DC5-3776-0BAD-550D777467F3}"/>
              </a:ext>
            </a:extLst>
          </p:cNvPr>
          <p:cNvSpPr/>
          <p:nvPr/>
        </p:nvSpPr>
        <p:spPr>
          <a:xfrm>
            <a:off x="10085283" y="1495383"/>
            <a:ext cx="2037806" cy="2062103"/>
          </a:xfrm>
          <a:prstGeom prst="rect">
            <a:avLst/>
          </a:prstGeom>
        </p:spPr>
        <p:txBody>
          <a:bodyPr wrap="square">
            <a:spAutoFit/>
          </a:bodyPr>
          <a:lstStyle/>
          <a:p>
            <a:pPr marL="514350" indent="-514350" algn="just">
              <a:buAutoNum type="alphaLcParenBoth"/>
            </a:pPr>
            <a:r>
              <a:rPr lang="en-US" sz="3200" b="1" dirty="0">
                <a:solidFill>
                  <a:schemeClr val="bg1"/>
                </a:solidFill>
                <a:latin typeface="Kokila" pitchFamily="34" charset="0"/>
                <a:cs typeface="Kokila" pitchFamily="34" charset="0"/>
              </a:rPr>
              <a:t>1500</a:t>
            </a:r>
          </a:p>
          <a:p>
            <a:pPr marL="514350" indent="-514350" algn="just">
              <a:buAutoNum type="alphaLcParenBoth"/>
            </a:pPr>
            <a:r>
              <a:rPr lang="en-US" sz="3200" b="1" dirty="0">
                <a:solidFill>
                  <a:schemeClr val="bg1"/>
                </a:solidFill>
                <a:latin typeface="Kokila" pitchFamily="34" charset="0"/>
                <a:cs typeface="Kokila" pitchFamily="34" charset="0"/>
              </a:rPr>
              <a:t>1800</a:t>
            </a:r>
          </a:p>
          <a:p>
            <a:pPr marL="514350" indent="-514350" algn="just">
              <a:buAutoNum type="alphaLcParenBoth"/>
            </a:pPr>
            <a:r>
              <a:rPr lang="en-US" sz="3200" b="1" dirty="0">
                <a:solidFill>
                  <a:schemeClr val="bg1"/>
                </a:solidFill>
                <a:latin typeface="Kokila" pitchFamily="34" charset="0"/>
                <a:cs typeface="Kokila" pitchFamily="34" charset="0"/>
              </a:rPr>
              <a:t>2400</a:t>
            </a:r>
          </a:p>
          <a:p>
            <a:pPr marL="514350" indent="-514350" algn="just">
              <a:buAutoNum type="alphaLcParenBoth"/>
            </a:pPr>
            <a:r>
              <a:rPr lang="en-US" sz="3200" b="1" dirty="0">
                <a:solidFill>
                  <a:schemeClr val="bg1"/>
                </a:solidFill>
                <a:latin typeface="Kokila" pitchFamily="34" charset="0"/>
                <a:cs typeface="Kokila" pitchFamily="34" charset="0"/>
              </a:rPr>
              <a:t>3600</a:t>
            </a:r>
          </a:p>
        </p:txBody>
      </p:sp>
    </p:spTree>
    <p:extLst>
      <p:ext uri="{BB962C8B-B14F-4D97-AF65-F5344CB8AC3E}">
        <p14:creationId xmlns:p14="http://schemas.microsoft.com/office/powerpoint/2010/main" val="206232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FD97785-BBAB-DB8F-3E14-AA13D8018F9E}"/>
                  </a:ext>
                </a:extLst>
              </p:cNvPr>
              <p:cNvSpPr txBox="1"/>
              <p:nvPr/>
            </p:nvSpPr>
            <p:spPr>
              <a:xfrm>
                <a:off x="281911" y="993913"/>
                <a:ext cx="7062256" cy="2311146"/>
              </a:xfrm>
              <a:prstGeom prst="rect">
                <a:avLst/>
              </a:prstGeom>
              <a:noFill/>
            </p:spPr>
            <p:txBody>
              <a:bodyPr wrap="square">
                <a:spAutoFit/>
              </a:bodyPr>
              <a:lstStyle/>
              <a:p>
                <a:pPr algn="just">
                  <a:lnSpc>
                    <a:spcPct val="150000"/>
                  </a:lnSpc>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Q.8 </a:t>
                </a:r>
                <a:r>
                  <a:rPr lang="hi-IN" sz="3600" b="1" dirty="0">
                    <a:solidFill>
                      <a:schemeClr val="bg1"/>
                    </a:solidFill>
                    <a:latin typeface="Kokila" pitchFamily="34" charset="0"/>
                    <a:cs typeface="Kokila" pitchFamily="34" charset="0"/>
                  </a:rPr>
                  <a:t>सरल कीजिए</a:t>
                </a:r>
                <a:r>
                  <a:rPr lang="en-US" sz="3600" b="1" dirty="0">
                    <a:solidFill>
                      <a:schemeClr val="bg1"/>
                    </a:solidFill>
                    <a:latin typeface="Kokila" panose="020B0604020202020204" pitchFamily="34" charset="0"/>
                    <a:cs typeface="Kokila"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r>
                        <m:rPr>
                          <m:nor/>
                        </m:rP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m:t>99</m:t>
                      </m:r>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𝟒𝟐</m:t>
                          </m:r>
                        </m:num>
                        <m:den>
                          <m:r>
                            <a:rPr lang="en-US" sz="3200" b="1" i="1">
                              <a:solidFill>
                                <a:schemeClr val="bg1"/>
                              </a:solidFill>
                              <a:latin typeface="Cambria Math" panose="02040503050406030204" pitchFamily="18" charset="0"/>
                            </a:rPr>
                            <m:t>𝟒𝟗</m:t>
                          </m:r>
                        </m:den>
                      </m:f>
                      <m:r>
                        <m:rPr>
                          <m:nor/>
                        </m:rP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m:t> </m:t>
                      </m:r>
                      <m:r>
                        <a:rPr lang="en-US" sz="3200" b="1" i="1" dirty="0">
                          <a:solidFill>
                            <a:schemeClr val="bg1"/>
                          </a:solidFill>
                          <a:latin typeface="Cambria Math" panose="02040503050406030204" pitchFamily="18" charset="0"/>
                          <a:ea typeface="Cambria Math" panose="02040503050406030204" pitchFamily="18" charset="0"/>
                        </a:rPr>
                        <m:t>×</m:t>
                      </m:r>
                      <m:r>
                        <m:rPr>
                          <m:nor/>
                        </m:rP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m:t> 49 </m:t>
                      </m:r>
                      <m:r>
                        <m:rPr>
                          <m:nor/>
                        </m:rP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m:t>= </m:t>
                      </m:r>
                      <m:r>
                        <m:rPr>
                          <m:nor/>
                        </m:rP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m:t>?</m:t>
                      </m:r>
                    </m:oMath>
                  </m:oMathPara>
                </a14:m>
                <a:endPar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endParaRPr>
              </a:p>
            </p:txBody>
          </p:sp>
        </mc:Choice>
        <mc:Fallback xmlns="">
          <p:sp>
            <p:nvSpPr>
              <p:cNvPr id="3" name="TextBox 2">
                <a:extLst>
                  <a:ext uri="{FF2B5EF4-FFF2-40B4-BE49-F238E27FC236}">
                    <a16:creationId xmlns:a16="http://schemas.microsoft.com/office/drawing/2014/main" id="{0FD97785-BBAB-DB8F-3E14-AA13D8018F9E}"/>
                  </a:ext>
                </a:extLst>
              </p:cNvPr>
              <p:cNvSpPr txBox="1">
                <a:spLocks noRot="1" noChangeAspect="1" noMove="1" noResize="1" noEditPoints="1" noAdjustHandles="1" noChangeArrowheads="1" noChangeShapeType="1" noTextEdit="1"/>
              </p:cNvSpPr>
              <p:nvPr/>
            </p:nvSpPr>
            <p:spPr>
              <a:xfrm>
                <a:off x="281911" y="993913"/>
                <a:ext cx="7062256" cy="2311146"/>
              </a:xfrm>
              <a:prstGeom prst="rect">
                <a:avLst/>
              </a:prstGeom>
              <a:blipFill>
                <a:blip r:embed="rId3"/>
                <a:stretch>
                  <a:fillRect l="-215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659752B-8D33-FEE3-4FA5-3280BADC6BF2}"/>
              </a:ext>
            </a:extLst>
          </p:cNvPr>
          <p:cNvSpPr/>
          <p:nvPr/>
        </p:nvSpPr>
        <p:spPr>
          <a:xfrm>
            <a:off x="9753600" y="1366897"/>
            <a:ext cx="2037806" cy="2062103"/>
          </a:xfrm>
          <a:prstGeom prst="rect">
            <a:avLst/>
          </a:prstGeom>
        </p:spPr>
        <p:txBody>
          <a:bodyPr wrap="square">
            <a:spAutoFit/>
          </a:bodyPr>
          <a:lstStyle/>
          <a:p>
            <a:pPr algn="just"/>
            <a:r>
              <a:rPr lang="en-US" sz="3200" b="1" dirty="0">
                <a:solidFill>
                  <a:schemeClr val="bg1"/>
                </a:solidFill>
                <a:latin typeface="Kokila" panose="020B0604020202020204" pitchFamily="34" charset="0"/>
                <a:cs typeface="Kokila" panose="020B0604020202020204" pitchFamily="34" charset="0"/>
              </a:rPr>
              <a:t>(a) 4900</a:t>
            </a:r>
          </a:p>
          <a:p>
            <a:pPr algn="just"/>
            <a:r>
              <a:rPr lang="en-US" sz="3200" b="1" dirty="0">
                <a:solidFill>
                  <a:schemeClr val="bg1"/>
                </a:solidFill>
                <a:latin typeface="Kokila" panose="020B0604020202020204" pitchFamily="34" charset="0"/>
                <a:cs typeface="Kokila" panose="020B0604020202020204" pitchFamily="34" charset="0"/>
              </a:rPr>
              <a:t>(b) 4793</a:t>
            </a:r>
          </a:p>
          <a:p>
            <a:pPr algn="just"/>
            <a:r>
              <a:rPr lang="en-US" sz="3200" b="1" dirty="0">
                <a:solidFill>
                  <a:schemeClr val="bg1"/>
                </a:solidFill>
                <a:latin typeface="Kokila" panose="020B0604020202020204" pitchFamily="34" charset="0"/>
                <a:cs typeface="Kokila" panose="020B0604020202020204" pitchFamily="34" charset="0"/>
              </a:rPr>
              <a:t>(c) 4893</a:t>
            </a:r>
          </a:p>
          <a:p>
            <a:pPr algn="just"/>
            <a:r>
              <a:rPr lang="en-US" sz="3200" b="1" dirty="0">
                <a:solidFill>
                  <a:schemeClr val="bg1"/>
                </a:solidFill>
                <a:latin typeface="Kokila" panose="020B0604020202020204" pitchFamily="34" charset="0"/>
                <a:cs typeface="Kokila" panose="020B0604020202020204" pitchFamily="34" charset="0"/>
              </a:rPr>
              <a:t>(d) 4899</a:t>
            </a:r>
          </a:p>
        </p:txBody>
      </p:sp>
    </p:spTree>
    <p:extLst>
      <p:ext uri="{BB962C8B-B14F-4D97-AF65-F5344CB8AC3E}">
        <p14:creationId xmlns:p14="http://schemas.microsoft.com/office/powerpoint/2010/main" val="168449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D5FFA12-A3F2-E22A-15FE-8B50A7C76A62}"/>
                  </a:ext>
                </a:extLst>
              </p:cNvPr>
              <p:cNvSpPr txBox="1"/>
              <p:nvPr/>
            </p:nvSpPr>
            <p:spPr>
              <a:xfrm>
                <a:off x="427684" y="1007165"/>
                <a:ext cx="7062256" cy="2137508"/>
              </a:xfrm>
              <a:prstGeom prst="rect">
                <a:avLst/>
              </a:prstGeom>
              <a:noFill/>
            </p:spPr>
            <p:txBody>
              <a:bodyPr wrap="square">
                <a:spAutoFit/>
              </a:bodyPr>
              <a:lstStyle/>
              <a:p>
                <a:pPr algn="just">
                  <a:lnSpc>
                    <a:spcPct val="150000"/>
                  </a:lnSpc>
                </a:pPr>
                <a:r>
                  <a:rPr lang="en-US" sz="3600" b="1" dirty="0">
                    <a:solidFill>
                      <a:schemeClr val="bg1"/>
                    </a:solidFill>
                    <a:latin typeface="Cambria" panose="02040503050406030204" pitchFamily="18" charset="0"/>
                    <a:ea typeface="Cambria" panose="02040503050406030204" pitchFamily="18" charset="0"/>
                    <a:cs typeface="Kokila" panose="020B0604020202020204" pitchFamily="34" charset="0"/>
                  </a:rPr>
                  <a:t>Q.9 </a:t>
                </a:r>
                <a:r>
                  <a:rPr lang="hi-IN" sz="3600" b="1" dirty="0">
                    <a:solidFill>
                      <a:schemeClr val="bg1"/>
                    </a:solidFill>
                    <a:latin typeface="Kokila" pitchFamily="34" charset="0"/>
                    <a:cs typeface="Kokila" pitchFamily="34" charset="0"/>
                  </a:rPr>
                  <a:t>सरल कीजिए</a:t>
                </a:r>
                <a:r>
                  <a:rPr lang="en-US" sz="3600" b="1" dirty="0">
                    <a:solidFill>
                      <a:schemeClr val="bg1"/>
                    </a:solidFill>
                    <a:latin typeface="Kokila" panose="020B0604020202020204" pitchFamily="34" charset="0"/>
                    <a:cs typeface="Kokila"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999</m:t>
                      </m:r>
                      <m:f>
                        <m:fPr>
                          <m:ctrlPr>
                            <a:rPr lang="en-US" sz="2800" b="1" i="1">
                              <a:solidFill>
                                <a:schemeClr val="bg1"/>
                              </a:solidFill>
                              <a:latin typeface="Cambria Math" panose="02040503050406030204" pitchFamily="18" charset="0"/>
                              <a:cs typeface="Kokila" pitchFamily="34" charset="0"/>
                            </a:rPr>
                          </m:ctrlPr>
                        </m:fPr>
                        <m:num>
                          <m:r>
                            <a:rPr lang="en-US" sz="2800" b="1" i="1">
                              <a:solidFill>
                                <a:schemeClr val="bg1"/>
                              </a:solidFill>
                              <a:latin typeface="Cambria Math"/>
                              <a:cs typeface="Kokila" pitchFamily="34" charset="0"/>
                            </a:rPr>
                            <m:t>𝟗𝟖</m:t>
                          </m:r>
                        </m:num>
                        <m:den>
                          <m:r>
                            <a:rPr lang="en-US" sz="2800" b="1" i="1">
                              <a:solidFill>
                                <a:schemeClr val="bg1"/>
                              </a:solidFill>
                              <a:latin typeface="Cambria Math"/>
                              <a:cs typeface="Kokila" pitchFamily="34" charset="0"/>
                            </a:rPr>
                            <m:t>𝟗𝟗</m:t>
                          </m:r>
                        </m:den>
                      </m:f>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 ×</m:t>
                      </m:r>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 </m:t>
                      </m:r>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99 </m:t>
                      </m:r>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 </m:t>
                      </m:r>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m:t>
                      </m:r>
                    </m:oMath>
                  </m:oMathPara>
                </a14:m>
                <a:endParaRPr lang="en-US" sz="2800" b="1" dirty="0">
                  <a:solidFill>
                    <a:schemeClr val="bg1"/>
                  </a:solidFill>
                  <a:latin typeface="Cambria" panose="02040503050406030204" pitchFamily="18" charset="0"/>
                  <a:ea typeface="Cambria" panose="02040503050406030204" pitchFamily="18" charset="0"/>
                  <a:cs typeface="Kokila" panose="020B0604020202020204" pitchFamily="34" charset="0"/>
                </a:endParaRPr>
              </a:p>
            </p:txBody>
          </p:sp>
        </mc:Choice>
        <mc:Fallback xmlns="">
          <p:sp>
            <p:nvSpPr>
              <p:cNvPr id="3" name="TextBox 2">
                <a:extLst>
                  <a:ext uri="{FF2B5EF4-FFF2-40B4-BE49-F238E27FC236}">
                    <a16:creationId xmlns:a16="http://schemas.microsoft.com/office/drawing/2014/main" id="{3D5FFA12-A3F2-E22A-15FE-8B50A7C76A62}"/>
                  </a:ext>
                </a:extLst>
              </p:cNvPr>
              <p:cNvSpPr txBox="1">
                <a:spLocks noRot="1" noChangeAspect="1" noMove="1" noResize="1" noEditPoints="1" noAdjustHandles="1" noChangeArrowheads="1" noChangeShapeType="1" noTextEdit="1"/>
              </p:cNvSpPr>
              <p:nvPr/>
            </p:nvSpPr>
            <p:spPr>
              <a:xfrm>
                <a:off x="427684" y="1007165"/>
                <a:ext cx="7062256" cy="2137508"/>
              </a:xfrm>
              <a:prstGeom prst="rect">
                <a:avLst/>
              </a:prstGeom>
              <a:blipFill>
                <a:blip r:embed="rId3"/>
                <a:stretch>
                  <a:fillRect l="-258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50D069A-9BDB-F812-D423-47BA99387FF4}"/>
              </a:ext>
            </a:extLst>
          </p:cNvPr>
          <p:cNvSpPr/>
          <p:nvPr/>
        </p:nvSpPr>
        <p:spPr>
          <a:xfrm>
            <a:off x="9928907" y="1366897"/>
            <a:ext cx="2037806" cy="2062103"/>
          </a:xfrm>
          <a:prstGeom prst="rect">
            <a:avLst/>
          </a:prstGeom>
        </p:spPr>
        <p:txBody>
          <a:bodyPr wrap="square">
            <a:spAutoFit/>
          </a:bodyPr>
          <a:lstStyle/>
          <a:p>
            <a:pPr marL="514350" indent="-514350" algn="just">
              <a:buAutoNum type="alphaLcParenBoth"/>
            </a:pPr>
            <a:r>
              <a:rPr lang="en-US" sz="3200" b="1" dirty="0">
                <a:solidFill>
                  <a:schemeClr val="bg1"/>
                </a:solidFill>
                <a:latin typeface="Kokila" pitchFamily="34" charset="0"/>
                <a:cs typeface="Kokila" pitchFamily="34" charset="0"/>
              </a:rPr>
              <a:t>98999</a:t>
            </a:r>
          </a:p>
          <a:p>
            <a:pPr marL="514350" indent="-514350" algn="just">
              <a:buAutoNum type="alphaLcParenBoth"/>
            </a:pPr>
            <a:r>
              <a:rPr lang="en-US" sz="3200" b="1" dirty="0">
                <a:solidFill>
                  <a:schemeClr val="bg1"/>
                </a:solidFill>
                <a:latin typeface="Kokila" pitchFamily="34" charset="0"/>
                <a:cs typeface="Kokila" pitchFamily="34" charset="0"/>
              </a:rPr>
              <a:t>99899</a:t>
            </a:r>
          </a:p>
          <a:p>
            <a:pPr marL="514350" indent="-514350" algn="just">
              <a:buAutoNum type="alphaLcParenBoth"/>
            </a:pPr>
            <a:r>
              <a:rPr lang="en-US" sz="3200" b="1" dirty="0">
                <a:solidFill>
                  <a:schemeClr val="bg1"/>
                </a:solidFill>
                <a:latin typeface="Kokila" pitchFamily="34" charset="0"/>
                <a:cs typeface="Kokila" pitchFamily="34" charset="0"/>
              </a:rPr>
              <a:t>99989</a:t>
            </a:r>
          </a:p>
          <a:p>
            <a:pPr marL="514350" indent="-514350" algn="just">
              <a:buAutoNum type="alphaLcParenBoth"/>
            </a:pPr>
            <a:r>
              <a:rPr lang="en-US" sz="3200" b="1" dirty="0">
                <a:solidFill>
                  <a:schemeClr val="bg1"/>
                </a:solidFill>
                <a:latin typeface="Kokila" pitchFamily="34" charset="0"/>
                <a:cs typeface="Kokila" pitchFamily="34" charset="0"/>
              </a:rPr>
              <a:t>99998 </a:t>
            </a:r>
          </a:p>
        </p:txBody>
      </p:sp>
    </p:spTree>
    <p:extLst>
      <p:ext uri="{BB962C8B-B14F-4D97-AF65-F5344CB8AC3E}">
        <p14:creationId xmlns:p14="http://schemas.microsoft.com/office/powerpoint/2010/main" val="256948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D4FCA422-3607-3623-E7B4-2455CD7734D3}"/>
              </a:ext>
            </a:extLst>
          </p:cNvPr>
          <p:cNvSpPr txBox="1"/>
          <p:nvPr/>
        </p:nvSpPr>
        <p:spPr>
          <a:xfrm>
            <a:off x="215649" y="1007165"/>
            <a:ext cx="11072553" cy="2062103"/>
          </a:xfrm>
          <a:prstGeom prst="rect">
            <a:avLst/>
          </a:prstGeom>
          <a:noFill/>
        </p:spPr>
        <p:txBody>
          <a:bodyPr wrap="square">
            <a:spAutoFit/>
          </a:bodyPr>
          <a:lstStyle/>
          <a:p>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Q.10 </a:t>
            </a:r>
            <a:r>
              <a:rPr lang="en-US" sz="3200" b="1" dirty="0">
                <a:solidFill>
                  <a:schemeClr val="bg1"/>
                </a:solidFill>
                <a:latin typeface="Kokila" panose="020B0604020202020204" pitchFamily="34" charset="0"/>
                <a:cs typeface="Kokila" panose="020B0604020202020204" pitchFamily="34" charset="0"/>
              </a:rPr>
              <a:t>Two no. are  more than the third no. by  20%  and 50% respectively. Find the first no. is what % of the second no.</a:t>
            </a:r>
          </a:p>
          <a:p>
            <a:r>
              <a:rPr lang="hi-IN" sz="3200" b="1" dirty="0">
                <a:solidFill>
                  <a:srgbClr val="FFFF00"/>
                </a:solidFill>
                <a:latin typeface="Kokila" panose="020B0604020202020204" pitchFamily="34" charset="0"/>
                <a:cs typeface="Kokila" panose="020B0604020202020204" pitchFamily="34" charset="0"/>
              </a:rPr>
              <a:t>दो संख्या तीसरी संख्या से क्रमशः 20% और 50% से अधिक है। ज्ञात कीजिए पहली संख्या, दूसरी संख्या का कितना % है। </a:t>
            </a:r>
            <a:endParaRPr lang="en-US" sz="3200" b="1" dirty="0">
              <a:solidFill>
                <a:srgbClr val="FFFF00"/>
              </a:solidFill>
              <a:latin typeface="Kokila" panose="020B0604020202020204" pitchFamily="34" charset="0"/>
              <a:cs typeface="Kokila" panose="020B0604020202020204" pitchFamily="34" charset="0"/>
            </a:endParaRPr>
          </a:p>
        </p:txBody>
      </p:sp>
      <p:sp>
        <p:nvSpPr>
          <p:cNvPr id="4" name="Rectangle 3">
            <a:extLst>
              <a:ext uri="{FF2B5EF4-FFF2-40B4-BE49-F238E27FC236}">
                <a16:creationId xmlns:a16="http://schemas.microsoft.com/office/drawing/2014/main" id="{33416ECA-9C98-9F9E-B83A-8FF1DFF85ED2}"/>
              </a:ext>
            </a:extLst>
          </p:cNvPr>
          <p:cNvSpPr/>
          <p:nvPr/>
        </p:nvSpPr>
        <p:spPr>
          <a:xfrm>
            <a:off x="10154194" y="3045381"/>
            <a:ext cx="2037806" cy="2062103"/>
          </a:xfrm>
          <a:prstGeom prst="rect">
            <a:avLst/>
          </a:prstGeom>
        </p:spPr>
        <p:txBody>
          <a:bodyPr wrap="square">
            <a:spAutoFit/>
          </a:bodyPr>
          <a:lstStyle/>
          <a:p>
            <a:pPr algn="just"/>
            <a:r>
              <a:rPr lang="en-US" sz="3200" b="1" dirty="0">
                <a:solidFill>
                  <a:schemeClr val="bg1"/>
                </a:solidFill>
                <a:latin typeface="Kokila" panose="020B0604020202020204" pitchFamily="34" charset="0"/>
                <a:cs typeface="Kokila" panose="020B0604020202020204" pitchFamily="34" charset="0"/>
              </a:rPr>
              <a:t>(a) 100%</a:t>
            </a:r>
          </a:p>
          <a:p>
            <a:pPr algn="just"/>
            <a:r>
              <a:rPr lang="en-US" sz="3200" b="1" dirty="0">
                <a:solidFill>
                  <a:schemeClr val="bg1"/>
                </a:solidFill>
                <a:latin typeface="Kokila" panose="020B0604020202020204" pitchFamily="34" charset="0"/>
                <a:cs typeface="Kokila" panose="020B0604020202020204" pitchFamily="34" charset="0"/>
              </a:rPr>
              <a:t>(b) 150%</a:t>
            </a:r>
          </a:p>
          <a:p>
            <a:pPr algn="just"/>
            <a:r>
              <a:rPr lang="en-US" sz="3200" b="1" dirty="0">
                <a:solidFill>
                  <a:schemeClr val="bg1"/>
                </a:solidFill>
                <a:latin typeface="Kokila" panose="020B0604020202020204" pitchFamily="34" charset="0"/>
                <a:cs typeface="Kokila" panose="020B0604020202020204" pitchFamily="34" charset="0"/>
              </a:rPr>
              <a:t>(c) 80%</a:t>
            </a:r>
          </a:p>
          <a:p>
            <a:pPr algn="just"/>
            <a:r>
              <a:rPr lang="en-US" sz="3200" b="1" dirty="0">
                <a:solidFill>
                  <a:schemeClr val="bg1"/>
                </a:solidFill>
                <a:latin typeface="Kokila" panose="020B0604020202020204" pitchFamily="34" charset="0"/>
                <a:cs typeface="Kokila" panose="020B0604020202020204" pitchFamily="34" charset="0"/>
              </a:rPr>
              <a:t>(d) 120%</a:t>
            </a:r>
          </a:p>
        </p:txBody>
      </p:sp>
    </p:spTree>
    <p:extLst>
      <p:ext uri="{BB962C8B-B14F-4D97-AF65-F5344CB8AC3E}">
        <p14:creationId xmlns:p14="http://schemas.microsoft.com/office/powerpoint/2010/main" val="375103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CBD71A2-D19F-26B4-A430-A4A4E9FB4984}"/>
                  </a:ext>
                </a:extLst>
              </p:cNvPr>
              <p:cNvSpPr txBox="1"/>
              <p:nvPr/>
            </p:nvSpPr>
            <p:spPr>
              <a:xfrm>
                <a:off x="215649" y="1007165"/>
                <a:ext cx="11790821" cy="2496068"/>
              </a:xfrm>
              <a:prstGeom prst="rect">
                <a:avLst/>
              </a:prstGeom>
              <a:noFill/>
            </p:spPr>
            <p:txBody>
              <a:bodyPr wrap="square">
                <a:spAutoFit/>
              </a:bodyPr>
              <a:lstStyle/>
              <a:p>
                <a:pPr algn="just"/>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Q.11 </a:t>
                </a:r>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when 90 is added in a number then the number become 314</a:t>
                </a:r>
                <a14:m>
                  <m:oMath xmlns:m="http://schemas.openxmlformats.org/officeDocument/2006/math">
                    <m:f>
                      <m:fPr>
                        <m:ctrlPr>
                          <a:rPr lang="en-US" sz="3200" b="1" i="1">
                            <a:solidFill>
                              <a:schemeClr val="bg1"/>
                            </a:solidFill>
                            <a:latin typeface="Cambria Math" panose="02040503050406030204" pitchFamily="18" charset="0"/>
                            <a:ea typeface="Cambria"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ea typeface="Cambria" panose="02040503050406030204" pitchFamily="18" charset="0"/>
                            <a:cs typeface="Kokila" panose="020B0604020202020204" pitchFamily="34" charset="0"/>
                          </a:rPr>
                          <m:t>𝟐</m:t>
                        </m:r>
                      </m:num>
                      <m:den>
                        <m:r>
                          <a:rPr lang="en-US" sz="3200" b="1" i="1">
                            <a:solidFill>
                              <a:schemeClr val="bg1"/>
                            </a:solidFill>
                            <a:latin typeface="Cambria Math" panose="02040503050406030204" pitchFamily="18" charset="0"/>
                            <a:ea typeface="Cambria" panose="02040503050406030204" pitchFamily="18" charset="0"/>
                            <a:cs typeface="Kokila" panose="020B0604020202020204" pitchFamily="34" charset="0"/>
                          </a:rPr>
                          <m:t>𝟕</m:t>
                        </m:r>
                      </m:den>
                    </m:f>
                  </m:oMath>
                </a14:m>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 of itself. Find the original number.</a:t>
                </a:r>
              </a:p>
              <a:p>
                <a:pPr algn="just"/>
                <a:r>
                  <a:rPr lang="hi-IN" sz="3200" b="1" dirty="0">
                    <a:solidFill>
                      <a:srgbClr val="FFFF00"/>
                    </a:solidFill>
                    <a:latin typeface="Kokila" panose="020B0604020202020204" pitchFamily="34" charset="0"/>
                    <a:ea typeface="Cambria" panose="02040503050406030204" pitchFamily="18" charset="0"/>
                    <a:cs typeface="Kokila" panose="020B0604020202020204" pitchFamily="34" charset="0"/>
                  </a:rPr>
                  <a:t>जब किसी संख्या में </a:t>
                </a:r>
                <a:r>
                  <a:rPr lang="en-US" sz="3200" b="1" dirty="0">
                    <a:solidFill>
                      <a:srgbClr val="FFFF00"/>
                    </a:solidFill>
                    <a:latin typeface="Kokila" panose="020B0604020202020204" pitchFamily="34" charset="0"/>
                    <a:ea typeface="Cambria" panose="02040503050406030204" pitchFamily="18" charset="0"/>
                    <a:cs typeface="Kokila" panose="020B0604020202020204" pitchFamily="34" charset="0"/>
                  </a:rPr>
                  <a:t>90</a:t>
                </a:r>
                <a:r>
                  <a:rPr lang="hi-IN" sz="3200" b="1" dirty="0">
                    <a:solidFill>
                      <a:srgbClr val="FFFF00"/>
                    </a:solidFill>
                    <a:latin typeface="Kokila" panose="020B0604020202020204" pitchFamily="34" charset="0"/>
                    <a:ea typeface="Cambria" panose="02040503050406030204" pitchFamily="18" charset="0"/>
                    <a:cs typeface="Kokila" panose="020B0604020202020204" pitchFamily="34" charset="0"/>
                  </a:rPr>
                  <a:t> जोड़े जाते हैं तो संख्या </a:t>
                </a:r>
                <a:r>
                  <a:rPr lang="en-US" sz="3200" b="1" dirty="0">
                    <a:solidFill>
                      <a:srgbClr val="FFFF00"/>
                    </a:solidFill>
                    <a:latin typeface="Kokila" panose="020B0604020202020204" pitchFamily="34" charset="0"/>
                    <a:ea typeface="Cambria" panose="02040503050406030204" pitchFamily="18" charset="0"/>
                    <a:cs typeface="Kokila" panose="020B0604020202020204" pitchFamily="34" charset="0"/>
                  </a:rPr>
                  <a:t>314</a:t>
                </a:r>
                <a14:m>
                  <m:oMath xmlns:m="http://schemas.openxmlformats.org/officeDocument/2006/math">
                    <m:f>
                      <m:fPr>
                        <m:ctrlPr>
                          <a:rPr lang="en-US" sz="3200" b="1" i="1">
                            <a:solidFill>
                              <a:srgbClr val="FFFF00"/>
                            </a:solidFill>
                            <a:latin typeface="Cambria Math" panose="02040503050406030204" pitchFamily="18" charset="0"/>
                            <a:ea typeface="Cambria" panose="02040503050406030204" pitchFamily="18" charset="0"/>
                            <a:cs typeface="Kokila" panose="020B0604020202020204" pitchFamily="34" charset="0"/>
                          </a:rPr>
                        </m:ctrlPr>
                      </m:fPr>
                      <m:num>
                        <m:r>
                          <a:rPr lang="en-US" sz="3200" b="1" i="1">
                            <a:solidFill>
                              <a:srgbClr val="FFFF00"/>
                            </a:solidFill>
                            <a:latin typeface="Cambria Math" panose="02040503050406030204" pitchFamily="18" charset="0"/>
                            <a:ea typeface="Cambria" panose="02040503050406030204" pitchFamily="18" charset="0"/>
                            <a:cs typeface="Kokila" panose="020B0604020202020204" pitchFamily="34" charset="0"/>
                          </a:rPr>
                          <m:t>𝟐</m:t>
                        </m:r>
                      </m:num>
                      <m:den>
                        <m:r>
                          <a:rPr lang="en-US" sz="3200" b="1" i="1">
                            <a:solidFill>
                              <a:srgbClr val="FFFF00"/>
                            </a:solidFill>
                            <a:latin typeface="Cambria Math" panose="02040503050406030204" pitchFamily="18" charset="0"/>
                            <a:ea typeface="Cambria" panose="02040503050406030204" pitchFamily="18" charset="0"/>
                            <a:cs typeface="Kokila" panose="020B0604020202020204" pitchFamily="34" charset="0"/>
                          </a:rPr>
                          <m:t>𝟕</m:t>
                        </m:r>
                      </m:den>
                    </m:f>
                  </m:oMath>
                </a14:m>
                <a:r>
                  <a:rPr lang="en-US" sz="3200" b="1" dirty="0">
                    <a:solidFill>
                      <a:srgbClr val="FFFF00"/>
                    </a:solidFill>
                    <a:latin typeface="Kokila" panose="020B0604020202020204" pitchFamily="34" charset="0"/>
                    <a:ea typeface="Cambria" panose="02040503050406030204" pitchFamily="18" charset="0"/>
                    <a:cs typeface="Kokila" panose="020B0604020202020204" pitchFamily="34" charset="0"/>
                  </a:rPr>
                  <a:t>%</a:t>
                </a:r>
                <a:r>
                  <a:rPr lang="hi-IN" sz="3200" b="1" dirty="0">
                    <a:solidFill>
                      <a:srgbClr val="FFFF00"/>
                    </a:solidFill>
                    <a:latin typeface="Kokila" panose="020B0604020202020204" pitchFamily="34" charset="0"/>
                    <a:ea typeface="Cambria" panose="02040503050406030204" pitchFamily="18" charset="0"/>
                    <a:cs typeface="Kokila" panose="020B0604020202020204" pitchFamily="34" charset="0"/>
                  </a:rPr>
                  <a:t> हो जाती है और मूल संख्या का पता लगा लेते हैं।</a:t>
                </a:r>
                <a:endParaRPr lang="en-US" sz="3200" b="1" dirty="0">
                  <a:solidFill>
                    <a:srgbClr val="FFFF00"/>
                  </a:solidFill>
                  <a:latin typeface="Kokila" panose="020B0604020202020204" pitchFamily="34" charset="0"/>
                  <a:ea typeface="Cambria" panose="02040503050406030204" pitchFamily="18" charset="0"/>
                  <a:cs typeface="Kokila" panose="020B0604020202020204" pitchFamily="34" charset="0"/>
                </a:endParaRPr>
              </a:p>
            </p:txBody>
          </p:sp>
        </mc:Choice>
        <mc:Fallback xmlns="">
          <p:sp>
            <p:nvSpPr>
              <p:cNvPr id="3" name="TextBox 2">
                <a:extLst>
                  <a:ext uri="{FF2B5EF4-FFF2-40B4-BE49-F238E27FC236}">
                    <a16:creationId xmlns:a16="http://schemas.microsoft.com/office/drawing/2014/main" id="{FCBD71A2-D19F-26B4-A430-A4A4E9FB4984}"/>
                  </a:ext>
                </a:extLst>
              </p:cNvPr>
              <p:cNvSpPr txBox="1">
                <a:spLocks noRot="1" noChangeAspect="1" noMove="1" noResize="1" noEditPoints="1" noAdjustHandles="1" noChangeArrowheads="1" noChangeShapeType="1" noTextEdit="1"/>
              </p:cNvSpPr>
              <p:nvPr/>
            </p:nvSpPr>
            <p:spPr>
              <a:xfrm>
                <a:off x="215649" y="1007165"/>
                <a:ext cx="11790821" cy="2496068"/>
              </a:xfrm>
              <a:prstGeom prst="rect">
                <a:avLst/>
              </a:prstGeom>
              <a:blipFill>
                <a:blip r:embed="rId3"/>
                <a:stretch>
                  <a:fillRect l="-1292" r="-1964" b="-682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FDADE79-EC87-C85D-16B3-E4BC304D87D4}"/>
              </a:ext>
            </a:extLst>
          </p:cNvPr>
          <p:cNvSpPr/>
          <p:nvPr/>
        </p:nvSpPr>
        <p:spPr>
          <a:xfrm>
            <a:off x="10154194" y="3118513"/>
            <a:ext cx="2037806" cy="2062103"/>
          </a:xfrm>
          <a:prstGeom prst="rect">
            <a:avLst/>
          </a:prstGeom>
        </p:spPr>
        <p:txBody>
          <a:bodyPr wrap="square">
            <a:spAutoFit/>
          </a:bodyPr>
          <a:lstStyle/>
          <a:p>
            <a:pPr algn="just"/>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(a) 21</a:t>
            </a:r>
          </a:p>
          <a:p>
            <a:pPr algn="just"/>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(b) 35</a:t>
            </a:r>
          </a:p>
          <a:p>
            <a:pPr algn="just"/>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(c) 42</a:t>
            </a:r>
          </a:p>
          <a:p>
            <a:pPr algn="just"/>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(d) 70</a:t>
            </a:r>
          </a:p>
        </p:txBody>
      </p:sp>
    </p:spTree>
    <p:extLst>
      <p:ext uri="{BB962C8B-B14F-4D97-AF65-F5344CB8AC3E}">
        <p14:creationId xmlns:p14="http://schemas.microsoft.com/office/powerpoint/2010/main" val="43603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8FD0A64-EB3F-4AAB-C898-784B18E7669C}"/>
                  </a:ext>
                </a:extLst>
              </p:cNvPr>
              <p:cNvSpPr txBox="1"/>
              <p:nvPr/>
            </p:nvSpPr>
            <p:spPr>
              <a:xfrm>
                <a:off x="0" y="1007165"/>
                <a:ext cx="11072553" cy="1525354"/>
              </a:xfrm>
              <a:prstGeom prst="rect">
                <a:avLst/>
              </a:prstGeom>
              <a:noFill/>
            </p:spPr>
            <p:txBody>
              <a:bodyPr wrap="square">
                <a:spAutoFit/>
              </a:bodyPr>
              <a:lstStyle/>
              <a:p>
                <a:pPr>
                  <a:tabLst>
                    <a:tab pos="2743200" algn="l"/>
                  </a:tabLst>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Q.12 </a:t>
                </a:r>
                <a:r>
                  <a:rPr lang="en-US" sz="3200" b="1" dirty="0">
                    <a:solidFill>
                      <a:schemeClr val="bg1"/>
                    </a:solidFill>
                    <a:latin typeface="Kokila" panose="020B0604020202020204" pitchFamily="34" charset="0"/>
                    <a:ea typeface="Roboto-Regular"/>
                    <a:cs typeface="Kokila" panose="020B0604020202020204" pitchFamily="34" charset="0"/>
                  </a:rPr>
                  <a:t>Find the sum (</a:t>
                </a:r>
                <a:r>
                  <a:rPr lang="hi-IN" sz="3200" b="1" dirty="0">
                    <a:solidFill>
                      <a:srgbClr val="FFFF00"/>
                    </a:solidFill>
                    <a:latin typeface="Kokila" panose="020B0604020202020204" pitchFamily="34" charset="0"/>
                    <a:ea typeface="Roboto-Regular"/>
                    <a:cs typeface="Kokila" panose="020B0604020202020204" pitchFamily="34" charset="0"/>
                  </a:rPr>
                  <a:t>योगफल ज्ञात कीजिए।</a:t>
                </a:r>
                <a:r>
                  <a:rPr lang="en-US" sz="3200" b="1" dirty="0">
                    <a:solidFill>
                      <a:schemeClr val="bg1"/>
                    </a:solidFill>
                    <a:latin typeface="Kokila" panose="020B0604020202020204" pitchFamily="34" charset="0"/>
                    <a:ea typeface="Roboto-Regular"/>
                    <a:cs typeface="Kokila" panose="020B0604020202020204" pitchFamily="34" charset="0"/>
                  </a:rPr>
                  <a:t>):-</a:t>
                </a:r>
              </a:p>
              <a:p>
                <a:pPr>
                  <a:lnSpc>
                    <a:spcPct val="150000"/>
                  </a:lnSpc>
                  <a:tabLst>
                    <a:tab pos="2743200" algn="l"/>
                  </a:tabLst>
                </a:pPr>
                <a:r>
                  <a:rPr lang="en-US" sz="3200" b="1" dirty="0">
                    <a:solidFill>
                      <a:schemeClr val="bg1"/>
                    </a:solidFill>
                    <a:latin typeface="Kokila" panose="020B0604020202020204" pitchFamily="34" charset="0"/>
                    <a:cs typeface="Kokila" panose="020B0604020202020204" pitchFamily="34" charset="0"/>
                  </a:rPr>
                  <a:t>               </a:t>
                </a:r>
                <a14:m>
                  <m:oMath xmlns:m="http://schemas.openxmlformats.org/officeDocument/2006/math">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𝟏</m:t>
                        </m:r>
                      </m:num>
                      <m:den>
                        <m:r>
                          <a:rPr lang="en-US" sz="2800" b="1" i="1">
                            <a:solidFill>
                              <a:schemeClr val="bg1"/>
                            </a:solidFill>
                            <a:latin typeface="Cambria Math"/>
                          </a:rPr>
                          <m:t>𝟕</m:t>
                        </m:r>
                      </m:den>
                    </m:f>
                    <m:r>
                      <m:rPr>
                        <m:nor/>
                      </m:rPr>
                      <a:rPr lang="en-US" sz="2800" dirty="0">
                        <a:solidFill>
                          <a:schemeClr val="bg1"/>
                        </a:solidFill>
                        <a:latin typeface="Cambria" panose="02040503050406030204" pitchFamily="18" charset="0"/>
                      </a:rPr>
                      <m:t> + </m:t>
                    </m:r>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𝟐</m:t>
                        </m:r>
                      </m:num>
                      <m:den>
                        <m:r>
                          <a:rPr lang="en-US" sz="2800" b="1" i="1">
                            <a:solidFill>
                              <a:schemeClr val="bg1"/>
                            </a:solidFill>
                            <a:latin typeface="Cambria Math"/>
                          </a:rPr>
                          <m:t>𝟕</m:t>
                        </m:r>
                      </m:den>
                    </m:f>
                    <m:r>
                      <m:rPr>
                        <m:nor/>
                      </m:rPr>
                      <a:rPr lang="en-US" sz="2800" dirty="0">
                        <a:solidFill>
                          <a:schemeClr val="bg1"/>
                        </a:solidFill>
                        <a:latin typeface="Cambria" panose="02040503050406030204" pitchFamily="18" charset="0"/>
                      </a:rPr>
                      <m:t> + </m:t>
                    </m:r>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𝟑</m:t>
                        </m:r>
                      </m:num>
                      <m:den>
                        <m:r>
                          <a:rPr lang="en-US" sz="2800" b="1" i="1">
                            <a:solidFill>
                              <a:schemeClr val="bg1"/>
                            </a:solidFill>
                            <a:latin typeface="Cambria Math"/>
                          </a:rPr>
                          <m:t>𝟕</m:t>
                        </m:r>
                      </m:den>
                    </m:f>
                    <m:r>
                      <m:rPr>
                        <m:nor/>
                      </m:rPr>
                      <a:rPr lang="en-US" sz="2800" dirty="0">
                        <a:solidFill>
                          <a:schemeClr val="bg1"/>
                        </a:solidFill>
                        <a:latin typeface="Cambria" panose="02040503050406030204" pitchFamily="18" charset="0"/>
                      </a:rPr>
                      <m:t> +</m:t>
                    </m:r>
                    <m:r>
                      <m:rPr>
                        <m:nor/>
                      </m:rPr>
                      <a:rPr lang="en-US" sz="2800" b="1" dirty="0">
                        <a:solidFill>
                          <a:schemeClr val="bg1"/>
                        </a:solidFill>
                        <a:latin typeface="Cambria" panose="02040503050406030204" pitchFamily="18" charset="0"/>
                      </a:rPr>
                      <m:t> </m:t>
                    </m:r>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𝟒</m:t>
                        </m:r>
                      </m:num>
                      <m:den>
                        <m:r>
                          <a:rPr lang="en-US" sz="2800" b="1" i="1">
                            <a:solidFill>
                              <a:schemeClr val="bg1"/>
                            </a:solidFill>
                            <a:latin typeface="Cambria Math"/>
                          </a:rPr>
                          <m:t>𝟕</m:t>
                        </m:r>
                      </m:den>
                    </m:f>
                    <m:r>
                      <m:rPr>
                        <m:nor/>
                      </m:rPr>
                      <a:rPr lang="en-US" sz="2800" dirty="0">
                        <a:solidFill>
                          <a:schemeClr val="bg1"/>
                        </a:solidFill>
                        <a:latin typeface="Cambria" panose="02040503050406030204" pitchFamily="18" charset="0"/>
                      </a:rPr>
                      <m:t> + </m:t>
                    </m:r>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𝟓</m:t>
                        </m:r>
                      </m:num>
                      <m:den>
                        <m:r>
                          <a:rPr lang="en-US" sz="2800" b="1" i="1">
                            <a:solidFill>
                              <a:schemeClr val="bg1"/>
                            </a:solidFill>
                            <a:latin typeface="Cambria Math"/>
                          </a:rPr>
                          <m:t>𝟕</m:t>
                        </m:r>
                      </m:den>
                    </m:f>
                    <m:r>
                      <m:rPr>
                        <m:nor/>
                      </m:rPr>
                      <a:rPr lang="en-US" sz="2800" dirty="0">
                        <a:solidFill>
                          <a:schemeClr val="bg1"/>
                        </a:solidFill>
                        <a:latin typeface="Cambria" panose="02040503050406030204" pitchFamily="18" charset="0"/>
                      </a:rPr>
                      <m:t> +</m:t>
                    </m:r>
                    <m:r>
                      <m:rPr>
                        <m:nor/>
                      </m:rPr>
                      <a:rPr lang="en-US" sz="2800" b="1" dirty="0">
                        <a:solidFill>
                          <a:schemeClr val="bg1"/>
                        </a:solidFill>
                        <a:latin typeface="Cambria" panose="02040503050406030204" pitchFamily="18" charset="0"/>
                      </a:rPr>
                      <m:t> </m:t>
                    </m:r>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𝟔</m:t>
                        </m:r>
                      </m:num>
                      <m:den>
                        <m:r>
                          <a:rPr lang="en-US" sz="2800" b="1" i="1">
                            <a:solidFill>
                              <a:schemeClr val="bg1"/>
                            </a:solidFill>
                            <a:latin typeface="Cambria Math"/>
                          </a:rPr>
                          <m:t>𝟕</m:t>
                        </m:r>
                      </m:den>
                    </m:f>
                    <m:r>
                      <a:rPr lang="en-US" sz="2800" b="1" i="1">
                        <a:solidFill>
                          <a:schemeClr val="bg1"/>
                        </a:solidFill>
                        <a:latin typeface="Cambria Math" panose="02040503050406030204" pitchFamily="18" charset="0"/>
                      </a:rPr>
                      <m:t>=?</m:t>
                    </m:r>
                  </m:oMath>
                </a14:m>
                <a:endParaRPr lang="en-US" sz="2800" dirty="0">
                  <a:solidFill>
                    <a:schemeClr val="bg1"/>
                  </a:solidFill>
                  <a:latin typeface="Cambria" panose="02040503050406030204" pitchFamily="18" charset="0"/>
                </a:endParaRPr>
              </a:p>
            </p:txBody>
          </p:sp>
        </mc:Choice>
        <mc:Fallback xmlns="">
          <p:sp>
            <p:nvSpPr>
              <p:cNvPr id="3" name="TextBox 2">
                <a:extLst>
                  <a:ext uri="{FF2B5EF4-FFF2-40B4-BE49-F238E27FC236}">
                    <a16:creationId xmlns:a16="http://schemas.microsoft.com/office/drawing/2014/main" id="{A8FD0A64-EB3F-4AAB-C898-784B18E7669C}"/>
                  </a:ext>
                </a:extLst>
              </p:cNvPr>
              <p:cNvSpPr txBox="1">
                <a:spLocks noRot="1" noChangeAspect="1" noMove="1" noResize="1" noEditPoints="1" noAdjustHandles="1" noChangeArrowheads="1" noChangeShapeType="1" noTextEdit="1"/>
              </p:cNvSpPr>
              <p:nvPr/>
            </p:nvSpPr>
            <p:spPr>
              <a:xfrm>
                <a:off x="0" y="1007165"/>
                <a:ext cx="11072553" cy="1525354"/>
              </a:xfrm>
              <a:prstGeom prst="rect">
                <a:avLst/>
              </a:prstGeom>
              <a:blipFill>
                <a:blip r:embed="rId3"/>
                <a:stretch>
                  <a:fillRect l="-1377" t="-9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427A85B-27AE-EAFE-7E67-078C2DFAAF26}"/>
                  </a:ext>
                </a:extLst>
              </p:cNvPr>
              <p:cNvSpPr/>
              <p:nvPr/>
            </p:nvSpPr>
            <p:spPr>
              <a:xfrm>
                <a:off x="9955412" y="1477581"/>
                <a:ext cx="2037806" cy="2062103"/>
              </a:xfrm>
              <a:prstGeom prst="rect">
                <a:avLst/>
              </a:prstGeom>
            </p:spPr>
            <p:txBody>
              <a:bodyPr wrap="square">
                <a:spAutoFit/>
              </a:bodyPr>
              <a:lstStyle/>
              <a:p>
                <a:pPr marL="457200" indent="-457200">
                  <a:buAutoNum type="alphaLcParenBoth"/>
                </a:pPr>
                <a14:m>
                  <m:oMath xmlns:m="http://schemas.openxmlformats.org/officeDocument/2006/math">
                    <m:r>
                      <m:rPr>
                        <m:nor/>
                      </m:rPr>
                      <a:rPr lang="en-US" sz="3200" b="1" dirty="0">
                        <a:solidFill>
                          <a:schemeClr val="bg1"/>
                        </a:solidFill>
                        <a:latin typeface="Kokila" panose="020B0604020202020204" pitchFamily="34" charset="0"/>
                        <a:cs typeface="Kokila" panose="020B0604020202020204" pitchFamily="34" charset="0"/>
                      </a:rPr>
                      <m:t>597</m:t>
                    </m:r>
                  </m:oMath>
                </a14:m>
                <a:endParaRPr lang="en-US" sz="3200" b="1" dirty="0">
                  <a:solidFill>
                    <a:schemeClr val="bg1"/>
                  </a:solidFill>
                  <a:latin typeface="Kokila" panose="020B0604020202020204" pitchFamily="34" charset="0"/>
                  <a:cs typeface="Kokila" panose="020B0604020202020204" pitchFamily="34" charset="0"/>
                </a:endParaRPr>
              </a:p>
              <a:p>
                <a:pPr marL="457200" indent="-457200">
                  <a:buAutoNum type="alphaLcParenBoth"/>
                </a:pPr>
                <a14:m>
                  <m:oMath xmlns:m="http://schemas.openxmlformats.org/officeDocument/2006/math">
                    <m:r>
                      <m:rPr>
                        <m:nor/>
                      </m:rPr>
                      <a:rPr lang="en-US" sz="3200" b="1" dirty="0">
                        <a:solidFill>
                          <a:schemeClr val="bg1"/>
                        </a:solidFill>
                        <a:latin typeface="Kokila" panose="020B0604020202020204" pitchFamily="34" charset="0"/>
                        <a:cs typeface="Kokila" panose="020B0604020202020204" pitchFamily="34" charset="0"/>
                      </a:rPr>
                      <m:t>579</m:t>
                    </m:r>
                  </m:oMath>
                </a14:m>
                <a:endParaRPr lang="en-US" sz="3200" b="1" dirty="0">
                  <a:solidFill>
                    <a:schemeClr val="bg1"/>
                  </a:solidFill>
                  <a:latin typeface="Kokila" panose="020B0604020202020204" pitchFamily="34" charset="0"/>
                  <a:cs typeface="Kokila" panose="020B0604020202020204" pitchFamily="34" charset="0"/>
                </a:endParaRPr>
              </a:p>
              <a:p>
                <a:pPr marL="457200" indent="-457200">
                  <a:buAutoNum type="alphaLcParenBoth"/>
                </a:pPr>
                <a14:m>
                  <m:oMath xmlns:m="http://schemas.openxmlformats.org/officeDocument/2006/math">
                    <m:r>
                      <m:rPr>
                        <m:nor/>
                      </m:rPr>
                      <a:rPr lang="en-US" sz="3200" b="1" dirty="0">
                        <a:solidFill>
                          <a:schemeClr val="bg1"/>
                        </a:solidFill>
                        <a:latin typeface="Kokila" panose="020B0604020202020204" pitchFamily="34" charset="0"/>
                        <a:cs typeface="Kokila" panose="020B0604020202020204" pitchFamily="34" charset="0"/>
                      </a:rPr>
                      <m:t>594</m:t>
                    </m:r>
                  </m:oMath>
                </a14:m>
                <a:endParaRPr lang="en-US" sz="3200" b="1" dirty="0">
                  <a:solidFill>
                    <a:schemeClr val="bg1"/>
                  </a:solidFill>
                  <a:latin typeface="Kokila" panose="020B0604020202020204" pitchFamily="34" charset="0"/>
                  <a:cs typeface="Kokila" panose="020B0604020202020204" pitchFamily="34" charset="0"/>
                </a:endParaRPr>
              </a:p>
              <a:p>
                <a:pPr marL="457200" indent="-457200">
                  <a:buAutoNum type="alphaLcParenBoth"/>
                </a:pPr>
                <a14:m>
                  <m:oMath xmlns:m="http://schemas.openxmlformats.org/officeDocument/2006/math">
                    <m:r>
                      <m:rPr>
                        <m:nor/>
                      </m:rPr>
                      <a:rPr lang="en-US" sz="3200" b="1" dirty="0">
                        <a:solidFill>
                          <a:schemeClr val="bg1"/>
                        </a:solidFill>
                        <a:latin typeface="Kokila" panose="020B0604020202020204" pitchFamily="34" charset="0"/>
                        <a:cs typeface="Kokila" panose="020B0604020202020204" pitchFamily="34" charset="0"/>
                      </a:rPr>
                      <m:t>297</m:t>
                    </m:r>
                  </m:oMath>
                </a14:m>
                <a:endParaRPr lang="en-US" sz="3200" b="1" dirty="0">
                  <a:solidFill>
                    <a:schemeClr val="bg1"/>
                  </a:solidFill>
                  <a:latin typeface="Kokila" panose="020B0604020202020204" pitchFamily="34" charset="0"/>
                  <a:cs typeface="Kokila" panose="020B0604020202020204" pitchFamily="34" charset="0"/>
                </a:endParaRPr>
              </a:p>
            </p:txBody>
          </p:sp>
        </mc:Choice>
        <mc:Fallback xmlns="">
          <p:sp>
            <p:nvSpPr>
              <p:cNvPr id="4" name="Rectangle 3">
                <a:extLst>
                  <a:ext uri="{FF2B5EF4-FFF2-40B4-BE49-F238E27FC236}">
                    <a16:creationId xmlns:a16="http://schemas.microsoft.com/office/drawing/2014/main" id="{C427A85B-27AE-EAFE-7E67-078C2DFAAF26}"/>
                  </a:ext>
                </a:extLst>
              </p:cNvPr>
              <p:cNvSpPr>
                <a:spLocks noRot="1" noChangeAspect="1" noMove="1" noResize="1" noEditPoints="1" noAdjustHandles="1" noChangeArrowheads="1" noChangeShapeType="1" noTextEdit="1"/>
              </p:cNvSpPr>
              <p:nvPr/>
            </p:nvSpPr>
            <p:spPr>
              <a:xfrm>
                <a:off x="9955412" y="1477581"/>
                <a:ext cx="2037806" cy="206210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3705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D7D16BF4-9052-409A-F25A-9F1613F9E524}"/>
              </a:ext>
            </a:extLst>
          </p:cNvPr>
          <p:cNvSpPr txBox="1"/>
          <p:nvPr/>
        </p:nvSpPr>
        <p:spPr>
          <a:xfrm>
            <a:off x="708991" y="1007165"/>
            <a:ext cx="10608365" cy="2308324"/>
          </a:xfrm>
          <a:prstGeom prst="rect">
            <a:avLst/>
          </a:prstGeom>
          <a:noFill/>
        </p:spPr>
        <p:txBody>
          <a:bodyPr wrap="square">
            <a:spAutoFit/>
          </a:bodyPr>
          <a:lstStyle/>
          <a:p>
            <a:r>
              <a:rPr lang="en-US" sz="2400" b="1" dirty="0">
                <a:solidFill>
                  <a:srgbClr val="FFFF00"/>
                </a:solidFill>
              </a:rPr>
              <a:t>An office opens at 10 AM and closes at 5 PM. The lunch interval is for 30 minutes. The ratio of lunch interval to the total period of office hours is </a:t>
            </a:r>
          </a:p>
          <a:p>
            <a:r>
              <a:rPr lang="hi-IN" sz="2400" b="1" dirty="0">
                <a:solidFill>
                  <a:schemeClr val="bg1"/>
                </a:solidFill>
              </a:rPr>
              <a:t>एक कार्यालय सुबह 10 बजे खुलता है और शाम 5 बजे बंद हो जाता है। लंच का अंतराल 30 मिनट का है। दोपहर के भोजन के अंतराल का कार्यालय समय की कुल अवधि से अनुपात है</a:t>
            </a:r>
            <a:endParaRPr lang="en-US" sz="2400" b="1" dirty="0">
              <a:solidFill>
                <a:schemeClr val="bg1"/>
              </a:solidFill>
            </a:endParaRPr>
          </a:p>
          <a:p>
            <a:r>
              <a:rPr lang="en-US" sz="2400" b="1" dirty="0">
                <a:solidFill>
                  <a:srgbClr val="FFFF00"/>
                </a:solidFill>
              </a:rPr>
              <a:t>(1) 1 : 7 		(2) 1 : 14 		(3) 7 : 1 		(4) 14 : 1 </a:t>
            </a:r>
          </a:p>
        </p:txBody>
      </p:sp>
    </p:spTree>
    <p:extLst>
      <p:ext uri="{BB962C8B-B14F-4D97-AF65-F5344CB8AC3E}">
        <p14:creationId xmlns:p14="http://schemas.microsoft.com/office/powerpoint/2010/main" val="3610284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BEC61384-D91A-1EF2-AE13-92B12C63C645}"/>
              </a:ext>
            </a:extLst>
          </p:cNvPr>
          <p:cNvSpPr txBox="1"/>
          <p:nvPr/>
        </p:nvSpPr>
        <p:spPr>
          <a:xfrm>
            <a:off x="536712" y="1007165"/>
            <a:ext cx="11655287" cy="1938992"/>
          </a:xfrm>
          <a:prstGeom prst="rect">
            <a:avLst/>
          </a:prstGeom>
          <a:noFill/>
        </p:spPr>
        <p:txBody>
          <a:bodyPr wrap="square">
            <a:spAutoFit/>
          </a:bodyPr>
          <a:lstStyle/>
          <a:p>
            <a:r>
              <a:rPr lang="en-US" sz="2400" b="1" dirty="0">
                <a:solidFill>
                  <a:srgbClr val="FFFF00"/>
                </a:solidFill>
              </a:rPr>
              <a:t>A man purchased an article for Rs. 1500 and sold it at 25% above the cost price. If he has to pay Rs. 75 as tax on it, his net profit percentage will be : </a:t>
            </a:r>
          </a:p>
          <a:p>
            <a:r>
              <a:rPr lang="hi-IN" sz="2400" b="1" dirty="0">
                <a:solidFill>
                  <a:schemeClr val="bg1"/>
                </a:solidFill>
              </a:rPr>
              <a:t>एक व्यक्ति ने एक वस्तु को रु. 1500 और इसे क्रय मूल्य से 25% अधिक पर बेच दिया। अगर उसे रु. 75 उस पर कर के रूप में, उसका शुद्ध लाभ प्रतिशत होगा:</a:t>
            </a:r>
            <a:endParaRPr lang="en-US" sz="2400" b="1" dirty="0">
              <a:solidFill>
                <a:schemeClr val="bg1"/>
              </a:solidFill>
            </a:endParaRPr>
          </a:p>
          <a:p>
            <a:r>
              <a:rPr lang="en-US" sz="2400" b="1" dirty="0">
                <a:solidFill>
                  <a:srgbClr val="FFFF00"/>
                </a:solidFill>
              </a:rPr>
              <a:t>(1) 20% 		(2) 25% 		(3) 30% 		(4) 15%</a:t>
            </a:r>
          </a:p>
        </p:txBody>
      </p:sp>
    </p:spTree>
    <p:extLst>
      <p:ext uri="{BB962C8B-B14F-4D97-AF65-F5344CB8AC3E}">
        <p14:creationId xmlns:p14="http://schemas.microsoft.com/office/powerpoint/2010/main" val="252962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109FD3E7-6EEE-AEE0-741C-E2936A547FD2}"/>
              </a:ext>
            </a:extLst>
          </p:cNvPr>
          <p:cNvSpPr txBox="1"/>
          <p:nvPr/>
        </p:nvSpPr>
        <p:spPr>
          <a:xfrm>
            <a:off x="602974" y="993913"/>
            <a:ext cx="11589026" cy="2677656"/>
          </a:xfrm>
          <a:prstGeom prst="rect">
            <a:avLst/>
          </a:prstGeom>
          <a:noFill/>
        </p:spPr>
        <p:txBody>
          <a:bodyPr wrap="square">
            <a:spAutoFit/>
          </a:bodyPr>
          <a:lstStyle/>
          <a:p>
            <a:r>
              <a:rPr lang="en-US" sz="2400" b="1" dirty="0">
                <a:solidFill>
                  <a:srgbClr val="FFFF00"/>
                </a:solidFill>
              </a:rPr>
              <a:t>A man bought 30 defective machines for Rs. 1000. He repaired and sold them at the rate of Rs. 300 per machine. He got profit of Rs. 150 per machine. How much did he spend on repairs ? (in Rupees) </a:t>
            </a:r>
          </a:p>
          <a:p>
            <a:r>
              <a:rPr lang="hi-IN" sz="2400" b="1" dirty="0">
                <a:solidFill>
                  <a:schemeClr val="bg1"/>
                </a:solidFill>
              </a:rPr>
              <a:t>एक आदमी ने 30 खराब मशीनें रुपये में खरीदीं। 1000. उसने मरम्मत की और उन्हें रुपये की दर से बेच दिया। 300 प्रति मशीन। उसे रुपये का लाभ हुआ। 150 प्रति मशीन। उसने मरम्मत पर कितना खर्च किया? (रुपये में)</a:t>
            </a:r>
            <a:endParaRPr lang="en-US" sz="2400" b="1" dirty="0">
              <a:solidFill>
                <a:schemeClr val="bg1"/>
              </a:solidFill>
            </a:endParaRPr>
          </a:p>
          <a:p>
            <a:r>
              <a:rPr lang="en-US" sz="2400" b="1" dirty="0">
                <a:solidFill>
                  <a:srgbClr val="FFFF00"/>
                </a:solidFill>
              </a:rPr>
              <a:t>(1) 5500 		(2) 4500 		(3) 3500 		(4) 2500</a:t>
            </a:r>
          </a:p>
        </p:txBody>
      </p:sp>
    </p:spTree>
    <p:extLst>
      <p:ext uri="{BB962C8B-B14F-4D97-AF65-F5344CB8AC3E}">
        <p14:creationId xmlns:p14="http://schemas.microsoft.com/office/powerpoint/2010/main" val="11734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D8090139-CFCB-9A05-9EB5-D9BAA47F7697}"/>
              </a:ext>
            </a:extLst>
          </p:cNvPr>
          <p:cNvSpPr txBox="1"/>
          <p:nvPr/>
        </p:nvSpPr>
        <p:spPr>
          <a:xfrm>
            <a:off x="576469" y="1007165"/>
            <a:ext cx="11522765" cy="1938992"/>
          </a:xfrm>
          <a:prstGeom prst="rect">
            <a:avLst/>
          </a:prstGeom>
          <a:noFill/>
        </p:spPr>
        <p:txBody>
          <a:bodyPr wrap="square">
            <a:spAutoFit/>
          </a:bodyPr>
          <a:lstStyle/>
          <a:p>
            <a:r>
              <a:rPr lang="en-US" sz="2400" b="1" dirty="0">
                <a:solidFill>
                  <a:srgbClr val="FFFF00"/>
                </a:solidFill>
              </a:rPr>
              <a:t>A and B invest Rs. 3000 and Rs. 2400 respectively in a business. If after one year there is a loss of Rs. 720, how much loss will B bear? </a:t>
            </a:r>
          </a:p>
          <a:p>
            <a:r>
              <a:rPr lang="hi-IN" sz="2400" b="1" dirty="0">
                <a:solidFill>
                  <a:schemeClr val="bg1"/>
                </a:solidFill>
              </a:rPr>
              <a:t>ए और बी रुपये का निवेश करते हैं। 3000 और रु. एक व्यवसाय में क्रमशः 2400। यदि एक वर्ष के बाद रुपये का नुकसान होता है। 720, </a:t>
            </a:r>
            <a:r>
              <a:rPr lang="en-US" sz="2400" b="1" dirty="0">
                <a:solidFill>
                  <a:schemeClr val="bg1"/>
                </a:solidFill>
              </a:rPr>
              <a:t>B </a:t>
            </a:r>
            <a:r>
              <a:rPr lang="hi-IN" sz="2400" b="1" dirty="0">
                <a:solidFill>
                  <a:schemeClr val="bg1"/>
                </a:solidFill>
              </a:rPr>
              <a:t>को कितना नुकसान होगा?</a:t>
            </a:r>
            <a:endParaRPr lang="en-US" sz="2400" b="1" dirty="0">
              <a:solidFill>
                <a:schemeClr val="bg1"/>
              </a:solidFill>
            </a:endParaRPr>
          </a:p>
          <a:p>
            <a:r>
              <a:rPr lang="en-US" sz="2400" b="1" dirty="0">
                <a:solidFill>
                  <a:srgbClr val="FFFF00"/>
                </a:solidFill>
              </a:rPr>
              <a:t>(1) Rs. 72 		(2) Rs. 320		 (3) Rs. 400		 (4) Rs. 360</a:t>
            </a:r>
          </a:p>
        </p:txBody>
      </p:sp>
    </p:spTree>
    <p:extLst>
      <p:ext uri="{BB962C8B-B14F-4D97-AF65-F5344CB8AC3E}">
        <p14:creationId xmlns:p14="http://schemas.microsoft.com/office/powerpoint/2010/main" val="310414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0B5EB7D9-5629-9AF8-772F-48D6B8B2C7E4}"/>
              </a:ext>
            </a:extLst>
          </p:cNvPr>
          <p:cNvSpPr txBox="1"/>
          <p:nvPr/>
        </p:nvSpPr>
        <p:spPr>
          <a:xfrm>
            <a:off x="708991" y="993913"/>
            <a:ext cx="11284225" cy="1938992"/>
          </a:xfrm>
          <a:prstGeom prst="rect">
            <a:avLst/>
          </a:prstGeom>
          <a:noFill/>
        </p:spPr>
        <p:txBody>
          <a:bodyPr wrap="square">
            <a:spAutoFit/>
          </a:bodyPr>
          <a:lstStyle/>
          <a:p>
            <a:r>
              <a:rPr lang="en-US" sz="2400" b="1" dirty="0">
                <a:solidFill>
                  <a:srgbClr val="FFFF00"/>
                </a:solidFill>
              </a:rPr>
              <a:t>A tradesman allows a discount of 15% on the marked price. How much above the cost price must he mark his goods as to gain 19%? </a:t>
            </a:r>
          </a:p>
          <a:p>
            <a:r>
              <a:rPr lang="hi-IN" sz="2400" b="1" dirty="0">
                <a:solidFill>
                  <a:schemeClr val="bg1"/>
                </a:solidFill>
              </a:rPr>
              <a:t>एक व्यापारी अंकित मूल्य पर 15% की छूट देता है। 19% लाभ प्राप्त करने के लिए उसे अपने माल को क्रय मूल्य से कितना अधिक अंकित करना चाहिए?</a:t>
            </a:r>
            <a:endParaRPr lang="en-US" sz="2400" b="1" dirty="0">
              <a:solidFill>
                <a:schemeClr val="bg1"/>
              </a:solidFill>
            </a:endParaRPr>
          </a:p>
          <a:p>
            <a:r>
              <a:rPr lang="en-US" sz="2400" b="1" dirty="0">
                <a:solidFill>
                  <a:srgbClr val="FFFF00"/>
                </a:solidFill>
              </a:rPr>
              <a:t>(1) 34% 		(2) 40%		 (3) 25%		 (4) 30%</a:t>
            </a:r>
          </a:p>
        </p:txBody>
      </p:sp>
    </p:spTree>
    <p:extLst>
      <p:ext uri="{BB962C8B-B14F-4D97-AF65-F5344CB8AC3E}">
        <p14:creationId xmlns:p14="http://schemas.microsoft.com/office/powerpoint/2010/main" val="35045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80DEB706-CD35-AE09-488C-EA040E497827}"/>
              </a:ext>
            </a:extLst>
          </p:cNvPr>
          <p:cNvSpPr txBox="1"/>
          <p:nvPr/>
        </p:nvSpPr>
        <p:spPr>
          <a:xfrm>
            <a:off x="708991" y="1007165"/>
            <a:ext cx="11390243" cy="2677656"/>
          </a:xfrm>
          <a:prstGeom prst="rect">
            <a:avLst/>
          </a:prstGeom>
          <a:noFill/>
        </p:spPr>
        <p:txBody>
          <a:bodyPr wrap="square">
            <a:spAutoFit/>
          </a:bodyPr>
          <a:lstStyle/>
          <a:p>
            <a:r>
              <a:rPr lang="en-US" sz="2400" b="1" dirty="0">
                <a:solidFill>
                  <a:srgbClr val="FFFF00"/>
                </a:solidFill>
              </a:rPr>
              <a:t>A man bought two goats for 1008. He sold one at a loss of 20% and other at a profit of 44%. If each goat was sold for the same price, the cost price of the goat which was sold at loss, was : </a:t>
            </a:r>
          </a:p>
          <a:p>
            <a:r>
              <a:rPr lang="hi-IN" sz="2400" b="1" dirty="0">
                <a:solidFill>
                  <a:schemeClr val="bg1"/>
                </a:solidFill>
              </a:rPr>
              <a:t>एक आदमी ने 1008 में दो बकरियां खरीदीं। उसने एक को 20% की हानि पर और दूसरे को 44% के लाभ पर बेचा। यदि प्रत्येक बकरी को समान मूल्य पर बेचा जाता है, तो हानि पर बेची गई बकरी का क्रय मूल्य था</a:t>
            </a:r>
            <a:endParaRPr lang="en-US" sz="2400" b="1" dirty="0">
              <a:solidFill>
                <a:schemeClr val="bg1"/>
              </a:solidFill>
            </a:endParaRPr>
          </a:p>
          <a:p>
            <a:r>
              <a:rPr lang="en-US" sz="2400" b="1" dirty="0">
                <a:solidFill>
                  <a:srgbClr val="FFFF00"/>
                </a:solidFill>
              </a:rPr>
              <a:t>(1) 648 		(2) 360 		(3) 568 		(4) 440</a:t>
            </a:r>
          </a:p>
        </p:txBody>
      </p:sp>
    </p:spTree>
    <p:extLst>
      <p:ext uri="{BB962C8B-B14F-4D97-AF65-F5344CB8AC3E}">
        <p14:creationId xmlns:p14="http://schemas.microsoft.com/office/powerpoint/2010/main" val="2631584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AB8E03B4-3959-6528-226D-E59709D1F3D9}"/>
              </a:ext>
            </a:extLst>
          </p:cNvPr>
          <p:cNvSpPr txBox="1"/>
          <p:nvPr/>
        </p:nvSpPr>
        <p:spPr>
          <a:xfrm>
            <a:off x="122884" y="1223965"/>
            <a:ext cx="11072553" cy="1323439"/>
          </a:xfrm>
          <a:prstGeom prst="rect">
            <a:avLst/>
          </a:prstGeom>
          <a:noFill/>
        </p:spPr>
        <p:txBody>
          <a:bodyPr wrap="square">
            <a:spAutoFit/>
          </a:bodyPr>
          <a:lstStyle/>
          <a:p>
            <a:pPr algn="just"/>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Q.13 </a:t>
            </a:r>
            <a:r>
              <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rPr>
              <a:t>How many times the digit 7 appears in the numbers form 0 to 90.</a:t>
            </a:r>
          </a:p>
          <a:p>
            <a:pPr algn="just">
              <a:lnSpc>
                <a:spcPct val="150000"/>
              </a:lnSpc>
            </a:pPr>
            <a:r>
              <a:rPr lang="hi-IN" sz="3200" b="1" dirty="0">
                <a:solidFill>
                  <a:srgbClr val="FFFF00"/>
                </a:solidFill>
                <a:latin typeface="Kokila" panose="020B0604020202020204" pitchFamily="34" charset="0"/>
                <a:ea typeface="Arial Unicode MS" panose="020B0604020202020204" pitchFamily="34" charset="-128"/>
                <a:cs typeface="Kokila" panose="020B0604020202020204" pitchFamily="34" charset="0"/>
              </a:rPr>
              <a:t>0 से 90 तक की संख्याओं में 7 अंक कितनी बार आता है।</a:t>
            </a:r>
            <a:endParaRPr lang="en-US" sz="3200" b="1" dirty="0">
              <a:solidFill>
                <a:srgbClr val="FFFF00"/>
              </a:solidFill>
              <a:latin typeface="Kokila" panose="020B0604020202020204" pitchFamily="34" charset="0"/>
              <a:ea typeface="Arial Unicode MS" panose="020B0604020202020204" pitchFamily="34" charset="-128"/>
              <a:cs typeface="Kokila" panose="020B0604020202020204" pitchFamily="34" charset="0"/>
            </a:endParaRPr>
          </a:p>
        </p:txBody>
      </p:sp>
      <p:sp>
        <p:nvSpPr>
          <p:cNvPr id="6" name="Rectangle 5">
            <a:extLst>
              <a:ext uri="{FF2B5EF4-FFF2-40B4-BE49-F238E27FC236}">
                <a16:creationId xmlns:a16="http://schemas.microsoft.com/office/drawing/2014/main" id="{69F6D42E-5FEB-4AE6-E392-18C67049F4FA}"/>
              </a:ext>
            </a:extLst>
          </p:cNvPr>
          <p:cNvSpPr/>
          <p:nvPr/>
        </p:nvSpPr>
        <p:spPr>
          <a:xfrm>
            <a:off x="9902403" y="2397948"/>
            <a:ext cx="2037806" cy="2062103"/>
          </a:xfrm>
          <a:prstGeom prst="rect">
            <a:avLst/>
          </a:prstGeom>
        </p:spPr>
        <p:txBody>
          <a:bodyPr wrap="square">
            <a:spAutoFit/>
          </a:bodyPr>
          <a:lstStyle/>
          <a:p>
            <a:pPr algn="just"/>
            <a:r>
              <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rPr>
              <a:t>(a) 15</a:t>
            </a:r>
          </a:p>
          <a:p>
            <a:pPr algn="just"/>
            <a:r>
              <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rPr>
              <a:t>(b) 18</a:t>
            </a:r>
          </a:p>
          <a:p>
            <a:pPr algn="just"/>
            <a:r>
              <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rPr>
              <a:t>(c) 19</a:t>
            </a:r>
          </a:p>
          <a:p>
            <a:pPr algn="just"/>
            <a:r>
              <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rPr>
              <a:t>(d) 20</a:t>
            </a:r>
            <a:endParaRPr lang="en-US" sz="3200" b="1" dirty="0">
              <a:solidFill>
                <a:srgbClr val="FFFF00"/>
              </a:solidFill>
              <a:latin typeface="Kokila" panose="020B0604020202020204" pitchFamily="34" charset="0"/>
              <a:ea typeface="Arial Unicode MS" panose="020B0604020202020204" pitchFamily="34" charset="-128"/>
              <a:cs typeface="Kokila" panose="020B0604020202020204" pitchFamily="34" charset="0"/>
            </a:endParaRPr>
          </a:p>
        </p:txBody>
      </p:sp>
    </p:spTree>
    <p:extLst>
      <p:ext uri="{BB962C8B-B14F-4D97-AF65-F5344CB8AC3E}">
        <p14:creationId xmlns:p14="http://schemas.microsoft.com/office/powerpoint/2010/main" val="246376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5897AD-61F0-1EBF-4EA8-3F58C65176B4}"/>
                  </a:ext>
                </a:extLst>
              </p:cNvPr>
              <p:cNvSpPr txBox="1"/>
              <p:nvPr/>
            </p:nvSpPr>
            <p:spPr>
              <a:xfrm>
                <a:off x="374675" y="1007165"/>
                <a:ext cx="11072553" cy="1648272"/>
              </a:xfrm>
              <a:prstGeom prst="rect">
                <a:avLst/>
              </a:prstGeom>
              <a:noFill/>
            </p:spPr>
            <p:txBody>
              <a:bodyPr wrap="square">
                <a:spAutoFit/>
              </a:bodyPr>
              <a:lstStyle/>
              <a:p>
                <a:pPr>
                  <a:tabLst>
                    <a:tab pos="2743200" algn="l"/>
                  </a:tabLst>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Q.14 </a:t>
                </a:r>
                <a:r>
                  <a:rPr lang="en-US" sz="3200" b="1" dirty="0">
                    <a:solidFill>
                      <a:schemeClr val="bg1"/>
                    </a:solidFill>
                    <a:latin typeface="Kokila" panose="020B0604020202020204" pitchFamily="34" charset="0"/>
                    <a:ea typeface="Roboto-Regular"/>
                    <a:cs typeface="Kokila" panose="020B0604020202020204" pitchFamily="34" charset="0"/>
                  </a:rPr>
                  <a:t>Find the sum (</a:t>
                </a:r>
                <a:r>
                  <a:rPr lang="hi-IN" sz="3200" b="1" dirty="0">
                    <a:solidFill>
                      <a:srgbClr val="FFFF00"/>
                    </a:solidFill>
                    <a:latin typeface="Kokila" panose="020B0604020202020204" pitchFamily="34" charset="0"/>
                    <a:ea typeface="Roboto-Regular"/>
                    <a:cs typeface="Kokila" panose="020B0604020202020204" pitchFamily="34" charset="0"/>
                  </a:rPr>
                  <a:t>योगफल ज्ञात कीजिए।</a:t>
                </a:r>
                <a:r>
                  <a:rPr lang="en-US" sz="3200" b="1" dirty="0">
                    <a:solidFill>
                      <a:schemeClr val="bg1"/>
                    </a:solidFill>
                    <a:latin typeface="Kokila" panose="020B0604020202020204" pitchFamily="34" charset="0"/>
                    <a:ea typeface="Roboto-Regular"/>
                    <a:cs typeface="Kokila" panose="020B0604020202020204" pitchFamily="34" charset="0"/>
                  </a:rPr>
                  <a:t>):-</a:t>
                </a:r>
              </a:p>
              <a:p>
                <a:pPr>
                  <a:lnSpc>
                    <a:spcPct val="150000"/>
                  </a:lnSpc>
                  <a:tabLst>
                    <a:tab pos="2743200" algn="l"/>
                  </a:tabLst>
                </a:pPr>
                <a:r>
                  <a:rPr lang="en-US" sz="3200" b="1" dirty="0">
                    <a:solidFill>
                      <a:schemeClr val="bg1"/>
                    </a:solidFill>
                    <a:latin typeface="Kokila" panose="020B0604020202020204" pitchFamily="34" charset="0"/>
                    <a:cs typeface="Kokila" panose="020B0604020202020204" pitchFamily="34" charset="0"/>
                  </a:rPr>
                  <a:t>                   1</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r>
                  <a:rPr lang="en-US" sz="3200" b="1" dirty="0">
                    <a:solidFill>
                      <a:schemeClr val="bg1"/>
                    </a:solidFill>
                    <a:latin typeface="Kokila" panose="020B0604020202020204" pitchFamily="34" charset="0"/>
                    <a:cs typeface="Kokila" panose="020B0604020202020204" pitchFamily="34" charset="0"/>
                  </a:rPr>
                  <a:t> + 11</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r>
                  <a:rPr lang="en-US" sz="3200" b="1" dirty="0">
                    <a:solidFill>
                      <a:schemeClr val="bg1"/>
                    </a:solidFill>
                    <a:latin typeface="Kokila" panose="020B0604020202020204" pitchFamily="34" charset="0"/>
                    <a:cs typeface="Kokila" panose="020B0604020202020204" pitchFamily="34" charset="0"/>
                  </a:rPr>
                  <a:t> + 111</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r>
                  <a:rPr lang="en-US" sz="3200" b="1" dirty="0">
                    <a:solidFill>
                      <a:schemeClr val="bg1"/>
                    </a:solidFill>
                    <a:latin typeface="Kokila" panose="020B0604020202020204" pitchFamily="34" charset="0"/>
                    <a:cs typeface="Kokila" panose="020B0604020202020204" pitchFamily="34" charset="0"/>
                  </a:rPr>
                  <a:t> + 1111</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r>
                  <a:rPr lang="en-US" sz="3200" b="1" dirty="0">
                    <a:solidFill>
                      <a:schemeClr val="bg1"/>
                    </a:solidFill>
                    <a:latin typeface="Kokila" panose="020B0604020202020204" pitchFamily="34" charset="0"/>
                    <a:cs typeface="Kokila" panose="020B0604020202020204" pitchFamily="34" charset="0"/>
                  </a:rPr>
                  <a:t> + 11111</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r>
                  <a:rPr lang="en-US" sz="3200" b="1" dirty="0">
                    <a:solidFill>
                      <a:schemeClr val="bg1"/>
                    </a:solidFill>
                    <a:latin typeface="Kokila" panose="020B0604020202020204" pitchFamily="34" charset="0"/>
                    <a:cs typeface="Kokila" panose="020B0604020202020204" pitchFamily="34" charset="0"/>
                  </a:rPr>
                  <a:t> = ?</a:t>
                </a:r>
              </a:p>
            </p:txBody>
          </p:sp>
        </mc:Choice>
        <mc:Fallback xmlns="">
          <p:sp>
            <p:nvSpPr>
              <p:cNvPr id="3" name="TextBox 2">
                <a:extLst>
                  <a:ext uri="{FF2B5EF4-FFF2-40B4-BE49-F238E27FC236}">
                    <a16:creationId xmlns:a16="http://schemas.microsoft.com/office/drawing/2014/main" id="{465897AD-61F0-1EBF-4EA8-3F58C65176B4}"/>
                  </a:ext>
                </a:extLst>
              </p:cNvPr>
              <p:cNvSpPr txBox="1">
                <a:spLocks noRot="1" noChangeAspect="1" noMove="1" noResize="1" noEditPoints="1" noAdjustHandles="1" noChangeArrowheads="1" noChangeShapeType="1" noTextEdit="1"/>
              </p:cNvSpPr>
              <p:nvPr/>
            </p:nvSpPr>
            <p:spPr>
              <a:xfrm>
                <a:off x="374675" y="1007165"/>
                <a:ext cx="11072553" cy="1648272"/>
              </a:xfrm>
              <a:prstGeom prst="rect">
                <a:avLst/>
              </a:prstGeom>
              <a:blipFill>
                <a:blip r:embed="rId3"/>
                <a:stretch>
                  <a:fillRect l="-1376" t="-8487" b="-4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BC1D48E-FDC9-2E02-EF2B-C95B2BA70953}"/>
                  </a:ext>
                </a:extLst>
              </p:cNvPr>
              <p:cNvSpPr/>
              <p:nvPr/>
            </p:nvSpPr>
            <p:spPr>
              <a:xfrm>
                <a:off x="9955411" y="1595530"/>
                <a:ext cx="2037806" cy="2928238"/>
              </a:xfrm>
              <a:prstGeom prst="rect">
                <a:avLst/>
              </a:prstGeom>
            </p:spPr>
            <p:txBody>
              <a:bodyPr wrap="square">
                <a:spAutoFit/>
              </a:bodyPr>
              <a:lstStyle/>
              <a:p>
                <a:pPr marL="514350" indent="-514350">
                  <a:buAutoNum type="alphaLcParenBoth"/>
                </a:pPr>
                <a:r>
                  <a:rPr lang="en-US" sz="3200" b="1" dirty="0">
                    <a:solidFill>
                      <a:schemeClr val="bg1"/>
                    </a:solidFill>
                    <a:latin typeface="Kokila" panose="020B0604020202020204" pitchFamily="34" charset="0"/>
                    <a:cs typeface="Kokila" panose="020B0604020202020204" pitchFamily="34" charset="0"/>
                  </a:rPr>
                  <a:t>12345</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endParaRPr lang="en-US" sz="3200" b="1" dirty="0">
                  <a:solidFill>
                    <a:schemeClr val="bg1"/>
                  </a:solidFill>
                  <a:latin typeface="Kokila" panose="020B0604020202020204" pitchFamily="34" charset="0"/>
                  <a:cs typeface="Kokila" panose="020B0604020202020204" pitchFamily="34" charset="0"/>
                </a:endParaRPr>
              </a:p>
              <a:p>
                <a:pPr marL="514350" indent="-514350">
                  <a:buAutoNum type="alphaLcParenBoth"/>
                </a:pPr>
                <a:r>
                  <a:rPr lang="en-US" sz="3200" b="1" dirty="0">
                    <a:solidFill>
                      <a:schemeClr val="bg1"/>
                    </a:solidFill>
                    <a:latin typeface="Kokila" panose="020B0604020202020204" pitchFamily="34" charset="0"/>
                    <a:cs typeface="Kokila" panose="020B0604020202020204" pitchFamily="34" charset="0"/>
                  </a:rPr>
                  <a:t>12346</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endParaRPr lang="en-US" sz="3200" b="1" dirty="0">
                  <a:solidFill>
                    <a:schemeClr val="bg1"/>
                  </a:solidFill>
                  <a:latin typeface="Kokila" panose="020B0604020202020204" pitchFamily="34" charset="0"/>
                  <a:cs typeface="Kokila" panose="020B0604020202020204" pitchFamily="34" charset="0"/>
                </a:endParaRPr>
              </a:p>
              <a:p>
                <a:pPr marL="514350" indent="-514350">
                  <a:buAutoNum type="alphaLcParenBoth"/>
                </a:pPr>
                <a:r>
                  <a:rPr lang="en-US" sz="3200" b="1" dirty="0">
                    <a:solidFill>
                      <a:schemeClr val="bg1"/>
                    </a:solidFill>
                    <a:latin typeface="Kokila" panose="020B0604020202020204" pitchFamily="34" charset="0"/>
                    <a:cs typeface="Kokila" panose="020B0604020202020204" pitchFamily="34" charset="0"/>
                  </a:rPr>
                  <a:t>12347</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endParaRPr lang="en-US" sz="3200" b="1" dirty="0">
                  <a:solidFill>
                    <a:schemeClr val="bg1"/>
                  </a:solidFill>
                  <a:latin typeface="Kokila" panose="020B0604020202020204" pitchFamily="34" charset="0"/>
                  <a:cs typeface="Kokila" panose="020B0604020202020204" pitchFamily="34" charset="0"/>
                </a:endParaRPr>
              </a:p>
              <a:p>
                <a:pPr marL="514350" indent="-514350">
                  <a:buAutoNum type="alphaLcParenBoth"/>
                </a:pPr>
                <a:r>
                  <a:rPr lang="en-US" sz="3200" b="1" dirty="0">
                    <a:solidFill>
                      <a:schemeClr val="bg1"/>
                    </a:solidFill>
                    <a:latin typeface="Kokila" panose="020B0604020202020204" pitchFamily="34" charset="0"/>
                    <a:cs typeface="Kokila" panose="020B0604020202020204" pitchFamily="34" charset="0"/>
                  </a:rPr>
                  <a:t>12344</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endParaRPr lang="en-US" sz="3200" b="1" dirty="0">
                  <a:solidFill>
                    <a:schemeClr val="bg1"/>
                  </a:solidFill>
                  <a:latin typeface="Kokila" panose="020B0604020202020204" pitchFamily="34" charset="0"/>
                  <a:cs typeface="Kokila" panose="020B0604020202020204" pitchFamily="34" charset="0"/>
                </a:endParaRPr>
              </a:p>
            </p:txBody>
          </p:sp>
        </mc:Choice>
        <mc:Fallback xmlns="">
          <p:sp>
            <p:nvSpPr>
              <p:cNvPr id="4" name="Rectangle 3">
                <a:extLst>
                  <a:ext uri="{FF2B5EF4-FFF2-40B4-BE49-F238E27FC236}">
                    <a16:creationId xmlns:a16="http://schemas.microsoft.com/office/drawing/2014/main" id="{8BC1D48E-FDC9-2E02-EF2B-C95B2BA70953}"/>
                  </a:ext>
                </a:extLst>
              </p:cNvPr>
              <p:cNvSpPr>
                <a:spLocks noRot="1" noChangeAspect="1" noMove="1" noResize="1" noEditPoints="1" noAdjustHandles="1" noChangeArrowheads="1" noChangeShapeType="1" noTextEdit="1"/>
              </p:cNvSpPr>
              <p:nvPr/>
            </p:nvSpPr>
            <p:spPr>
              <a:xfrm>
                <a:off x="9955411" y="1595530"/>
                <a:ext cx="2037806" cy="2928238"/>
              </a:xfrm>
              <a:prstGeom prst="rect">
                <a:avLst/>
              </a:prstGeom>
              <a:blipFill>
                <a:blip r:embed="rId4"/>
                <a:stretch>
                  <a:fillRect l="-7186" b="-5000"/>
                </a:stretch>
              </a:blipFill>
            </p:spPr>
            <p:txBody>
              <a:bodyPr/>
              <a:lstStyle/>
              <a:p>
                <a:r>
                  <a:rPr lang="en-US">
                    <a:noFill/>
                  </a:rPr>
                  <a:t> </a:t>
                </a:r>
              </a:p>
            </p:txBody>
          </p:sp>
        </mc:Fallback>
      </mc:AlternateContent>
    </p:spTree>
    <p:extLst>
      <p:ext uri="{BB962C8B-B14F-4D97-AF65-F5344CB8AC3E}">
        <p14:creationId xmlns:p14="http://schemas.microsoft.com/office/powerpoint/2010/main" val="2637166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DD6744AE-CE34-A09C-82F4-21D5D2406AF3}"/>
              </a:ext>
            </a:extLst>
          </p:cNvPr>
          <p:cNvSpPr txBox="1"/>
          <p:nvPr/>
        </p:nvSpPr>
        <p:spPr>
          <a:xfrm>
            <a:off x="149388" y="1007165"/>
            <a:ext cx="11072553" cy="1569660"/>
          </a:xfrm>
          <a:prstGeom prst="rect">
            <a:avLst/>
          </a:prstGeom>
          <a:noFill/>
        </p:spPr>
        <p:txBody>
          <a:bodyPr wrap="square">
            <a:spAutoFit/>
          </a:bodyPr>
          <a:lstStyle/>
          <a:p>
            <a:pPr algn="just"/>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Q.15 </a:t>
            </a:r>
            <a:r>
              <a:rPr lang="en-US" sz="3200" b="1" dirty="0">
                <a:solidFill>
                  <a:schemeClr val="bg1"/>
                </a:solidFill>
                <a:latin typeface="Kokila" panose="020B0604020202020204" pitchFamily="34" charset="0"/>
                <a:cs typeface="Kokila" panose="020B0604020202020204" pitchFamily="34" charset="0"/>
              </a:rPr>
              <a:t>The greatest number of 5 digits that is exactly divisible by each of 8, 12, 15 and 20 is :</a:t>
            </a:r>
          </a:p>
          <a:p>
            <a:pPr algn="just"/>
            <a:r>
              <a:rPr lang="hi-IN" sz="3200" b="1" dirty="0">
                <a:solidFill>
                  <a:srgbClr val="FFFF00"/>
                </a:solidFill>
                <a:latin typeface="Kokila" panose="020B0604020202020204" pitchFamily="34" charset="0"/>
                <a:cs typeface="Kokila" panose="020B0604020202020204" pitchFamily="34" charset="0"/>
              </a:rPr>
              <a:t>वह पांच अंकों की सबसे बड़ी संख्या कौन</a:t>
            </a:r>
            <a:r>
              <a:rPr lang="en-US" sz="3200" b="1" dirty="0">
                <a:solidFill>
                  <a:srgbClr val="FFFF00"/>
                </a:solidFill>
                <a:latin typeface="Kokila" panose="020B0604020202020204" pitchFamily="34" charset="0"/>
                <a:cs typeface="Kokila" panose="020B0604020202020204" pitchFamily="34" charset="0"/>
              </a:rPr>
              <a:t> </a:t>
            </a:r>
            <a:r>
              <a:rPr lang="hi-IN" sz="3200" b="1" dirty="0">
                <a:solidFill>
                  <a:srgbClr val="FFFF00"/>
                </a:solidFill>
                <a:latin typeface="Kokila" panose="020B0604020202020204" pitchFamily="34" charset="0"/>
                <a:cs typeface="Kokila" panose="020B0604020202020204" pitchFamily="34" charset="0"/>
              </a:rPr>
              <a:t>सी है , जो 8, 12, 15 और  20 प्रत्येक से पूर्णत: विभाज्य है ?</a:t>
            </a:r>
          </a:p>
        </p:txBody>
      </p:sp>
      <p:sp>
        <p:nvSpPr>
          <p:cNvPr id="4" name="Rectangle 3">
            <a:extLst>
              <a:ext uri="{FF2B5EF4-FFF2-40B4-BE49-F238E27FC236}">
                <a16:creationId xmlns:a16="http://schemas.microsoft.com/office/drawing/2014/main" id="{CD104375-22AB-7D10-F69F-2DE5C9A3DFDE}"/>
              </a:ext>
            </a:extLst>
          </p:cNvPr>
          <p:cNvSpPr/>
          <p:nvPr/>
        </p:nvSpPr>
        <p:spPr>
          <a:xfrm>
            <a:off x="10021672" y="3047533"/>
            <a:ext cx="2037806" cy="2062103"/>
          </a:xfrm>
          <a:prstGeom prst="rect">
            <a:avLst/>
          </a:prstGeom>
        </p:spPr>
        <p:txBody>
          <a:bodyPr wrap="square">
            <a:spAutoFit/>
          </a:bodyPr>
          <a:lstStyle/>
          <a:p>
            <a:pPr marL="514350" indent="-514350" algn="just">
              <a:buAutoNum type="alphaLcParenBoth"/>
            </a:pPr>
            <a:r>
              <a:rPr lang="en-US" sz="3200" b="1" dirty="0">
                <a:solidFill>
                  <a:schemeClr val="bg1"/>
                </a:solidFill>
                <a:latin typeface="Kokila" pitchFamily="34" charset="0"/>
                <a:cs typeface="Kokila" pitchFamily="34" charset="0"/>
              </a:rPr>
              <a:t>99950</a:t>
            </a:r>
          </a:p>
          <a:p>
            <a:pPr marL="514350" indent="-514350" algn="just">
              <a:buAutoNum type="alphaLcParenBoth"/>
            </a:pPr>
            <a:r>
              <a:rPr lang="en-US" sz="3200" b="1" dirty="0">
                <a:solidFill>
                  <a:schemeClr val="bg1"/>
                </a:solidFill>
                <a:latin typeface="Kokila" pitchFamily="34" charset="0"/>
                <a:cs typeface="Kokila" pitchFamily="34" charset="0"/>
              </a:rPr>
              <a:t>99940</a:t>
            </a:r>
          </a:p>
          <a:p>
            <a:pPr marL="514350" indent="-514350" algn="just">
              <a:buAutoNum type="alphaLcParenBoth"/>
            </a:pPr>
            <a:r>
              <a:rPr lang="en-US" sz="3200" b="1" dirty="0">
                <a:solidFill>
                  <a:schemeClr val="bg1"/>
                </a:solidFill>
                <a:latin typeface="Kokila" pitchFamily="34" charset="0"/>
                <a:cs typeface="Kokila" pitchFamily="34" charset="0"/>
              </a:rPr>
              <a:t>99980</a:t>
            </a:r>
          </a:p>
          <a:p>
            <a:pPr marL="514350" indent="-514350" algn="just">
              <a:buAutoNum type="alphaLcParenBoth"/>
            </a:pPr>
            <a:r>
              <a:rPr lang="en-US" sz="3200" b="1" dirty="0">
                <a:solidFill>
                  <a:schemeClr val="bg1"/>
                </a:solidFill>
                <a:latin typeface="Kokila" pitchFamily="34" charset="0"/>
                <a:cs typeface="Kokila" pitchFamily="34" charset="0"/>
              </a:rPr>
              <a:t>99960</a:t>
            </a:r>
          </a:p>
        </p:txBody>
      </p:sp>
    </p:spTree>
    <p:extLst>
      <p:ext uri="{BB962C8B-B14F-4D97-AF65-F5344CB8AC3E}">
        <p14:creationId xmlns:p14="http://schemas.microsoft.com/office/powerpoint/2010/main" val="176928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7" name="TextBox 6">
            <a:extLst>
              <a:ext uri="{FF2B5EF4-FFF2-40B4-BE49-F238E27FC236}">
                <a16:creationId xmlns:a16="http://schemas.microsoft.com/office/drawing/2014/main" id="{379A4BFA-2940-0104-7F01-E970F35E9E36}"/>
              </a:ext>
            </a:extLst>
          </p:cNvPr>
          <p:cNvSpPr txBox="1"/>
          <p:nvPr/>
        </p:nvSpPr>
        <p:spPr>
          <a:xfrm>
            <a:off x="589722" y="993913"/>
            <a:ext cx="9753600" cy="1491177"/>
          </a:xfrm>
          <a:prstGeom prst="rect">
            <a:avLst/>
          </a:prstGeom>
          <a:noFill/>
        </p:spPr>
        <p:txBody>
          <a:bodyPr wrap="square">
            <a:spAutoFit/>
          </a:bodyPr>
          <a:lstStyle/>
          <a:p>
            <a:pPr algn="just">
              <a:lnSpc>
                <a:spcPct val="115000"/>
              </a:lnSpc>
            </a:pPr>
            <a:r>
              <a:rPr lang="en-US" sz="3600" b="1" dirty="0">
                <a:solidFill>
                  <a:schemeClr val="bg1"/>
                </a:solidFill>
                <a:latin typeface="Kokila" panose="020B0604020202020204" pitchFamily="34" charset="0"/>
                <a:ea typeface="Times New Roman" panose="02020603050405020304" pitchFamily="18" charset="0"/>
                <a:cs typeface="Kokila" panose="020B0604020202020204" pitchFamily="34" charset="0"/>
              </a:rPr>
              <a:t>The number 0.151515…. in the form  p/q  is equal to.</a:t>
            </a:r>
          </a:p>
          <a:p>
            <a:pPr algn="just">
              <a:lnSpc>
                <a:spcPct val="150000"/>
              </a:lnSpc>
            </a:pPr>
            <a:r>
              <a:rPr lang="hi-IN" sz="3600" b="1" dirty="0">
                <a:solidFill>
                  <a:srgbClr val="FFFF00"/>
                </a:solidFill>
                <a:latin typeface="Kokila" panose="020B0604020202020204" pitchFamily="34" charset="0"/>
                <a:ea typeface="SimSun" panose="02010600030101010101" pitchFamily="2" charset="-122"/>
                <a:cs typeface="Kokila" panose="020B0604020202020204" pitchFamily="34" charset="0"/>
              </a:rPr>
              <a:t> 0.151515…… संख्या  </a:t>
            </a:r>
            <a:r>
              <a:rPr lang="en-US" sz="3600" b="1" dirty="0">
                <a:solidFill>
                  <a:srgbClr val="FFFF00"/>
                </a:solidFill>
                <a:latin typeface="Kokila" panose="020B0604020202020204" pitchFamily="34" charset="0"/>
                <a:ea typeface="SimSun" panose="02010600030101010101" pitchFamily="2" charset="-122"/>
                <a:cs typeface="Kokila" panose="020B0604020202020204" pitchFamily="34" charset="0"/>
              </a:rPr>
              <a:t>p/q  </a:t>
            </a:r>
            <a:r>
              <a:rPr lang="hi-IN" sz="3600" b="1" dirty="0">
                <a:solidFill>
                  <a:srgbClr val="FFFF00"/>
                </a:solidFill>
                <a:latin typeface="Kokila" panose="020B0604020202020204" pitchFamily="34" charset="0"/>
                <a:ea typeface="SimSun" panose="02010600030101010101" pitchFamily="2" charset="-122"/>
                <a:cs typeface="Kokila" panose="020B0604020202020204" pitchFamily="34" charset="0"/>
              </a:rPr>
              <a:t>के रूप में किसके बराबर है.</a:t>
            </a:r>
            <a:endParaRPr lang="en-US" sz="3600" b="1" dirty="0">
              <a:solidFill>
                <a:srgbClr val="FFFF00"/>
              </a:solidFill>
              <a:latin typeface="Kokila" panose="020B0604020202020204" pitchFamily="34" charset="0"/>
              <a:ea typeface="SimSun" panose="02010600030101010101" pitchFamily="2" charset="-122"/>
              <a:cs typeface="Kokila" panose="020B0604020202020204" pitchFamily="34" charset="0"/>
            </a:endParaRPr>
          </a:p>
        </p:txBody>
      </p:sp>
      <p:sp>
        <p:nvSpPr>
          <p:cNvPr id="8" name="Rectangle 7">
            <a:extLst>
              <a:ext uri="{FF2B5EF4-FFF2-40B4-BE49-F238E27FC236}">
                <a16:creationId xmlns:a16="http://schemas.microsoft.com/office/drawing/2014/main" id="{6129ED93-C74F-7315-EDB0-DA3146B7A91E}"/>
              </a:ext>
            </a:extLst>
          </p:cNvPr>
          <p:cNvSpPr/>
          <p:nvPr/>
        </p:nvSpPr>
        <p:spPr>
          <a:xfrm>
            <a:off x="10120307" y="1447883"/>
            <a:ext cx="1833154" cy="2074414"/>
          </a:xfrm>
          <a:prstGeom prst="rect">
            <a:avLst/>
          </a:prstGeom>
        </p:spPr>
        <p:txBody>
          <a:bodyPr wrap="square">
            <a:spAutoFit/>
          </a:bodyPr>
          <a:lstStyle/>
          <a:p>
            <a:pPr algn="just">
              <a:lnSpc>
                <a:spcPct val="115000"/>
              </a:lnSpc>
            </a:pPr>
            <a:r>
              <a:rPr lang="en-US" sz="2800" b="1" dirty="0">
                <a:solidFill>
                  <a:schemeClr val="bg1"/>
                </a:solidFill>
                <a:latin typeface="Kokila" panose="020B0604020202020204" pitchFamily="34" charset="0"/>
                <a:ea typeface="Times New Roman" panose="02020603050405020304" pitchFamily="18" charset="0"/>
                <a:cs typeface="Kokila" panose="020B0604020202020204" pitchFamily="34" charset="0"/>
              </a:rPr>
              <a:t>(a)  4/33</a:t>
            </a:r>
            <a:endParaRPr lang="en-US" sz="2800" b="1" dirty="0">
              <a:solidFill>
                <a:schemeClr val="bg1"/>
              </a:solidFill>
              <a:latin typeface="Kokila" panose="020B0604020202020204" pitchFamily="34" charset="0"/>
              <a:ea typeface="SimSun" panose="02010600030101010101" pitchFamily="2" charset="-122"/>
              <a:cs typeface="Kokila" panose="020B0604020202020204" pitchFamily="34" charset="0"/>
            </a:endParaRPr>
          </a:p>
          <a:p>
            <a:pPr algn="just">
              <a:lnSpc>
                <a:spcPct val="115000"/>
              </a:lnSpc>
            </a:pPr>
            <a:r>
              <a:rPr lang="en-US" sz="2800" b="1" dirty="0">
                <a:solidFill>
                  <a:schemeClr val="bg1"/>
                </a:solidFill>
                <a:latin typeface="Kokila" panose="020B0604020202020204" pitchFamily="34" charset="0"/>
                <a:ea typeface="Times New Roman" panose="02020603050405020304" pitchFamily="18" charset="0"/>
                <a:cs typeface="Kokila" panose="020B0604020202020204" pitchFamily="34" charset="0"/>
              </a:rPr>
              <a:t>(b)  2/33</a:t>
            </a:r>
            <a:endParaRPr lang="en-US" sz="2800" b="1" dirty="0">
              <a:solidFill>
                <a:schemeClr val="bg1"/>
              </a:solidFill>
              <a:latin typeface="Kokila" panose="020B0604020202020204" pitchFamily="34" charset="0"/>
              <a:ea typeface="SimSun" panose="02010600030101010101" pitchFamily="2" charset="-122"/>
              <a:cs typeface="Kokila" panose="020B0604020202020204" pitchFamily="34" charset="0"/>
            </a:endParaRPr>
          </a:p>
          <a:p>
            <a:pPr algn="just">
              <a:lnSpc>
                <a:spcPct val="115000"/>
              </a:lnSpc>
            </a:pPr>
            <a:r>
              <a:rPr lang="en-US" sz="2800" b="1" dirty="0">
                <a:solidFill>
                  <a:schemeClr val="bg1"/>
                </a:solidFill>
                <a:latin typeface="Kokila" panose="020B0604020202020204" pitchFamily="34" charset="0"/>
                <a:ea typeface="Times New Roman" panose="02020603050405020304" pitchFamily="18" charset="0"/>
                <a:cs typeface="Kokila" panose="020B0604020202020204" pitchFamily="34" charset="0"/>
              </a:rPr>
              <a:t>(c)  5/33</a:t>
            </a:r>
            <a:endParaRPr lang="en-US" sz="2800" b="1" dirty="0">
              <a:solidFill>
                <a:schemeClr val="bg1"/>
              </a:solidFill>
              <a:latin typeface="Kokila" panose="020B0604020202020204" pitchFamily="34" charset="0"/>
              <a:ea typeface="SimSun" panose="02010600030101010101" pitchFamily="2" charset="-122"/>
              <a:cs typeface="Kokila" panose="020B0604020202020204" pitchFamily="34" charset="0"/>
            </a:endParaRPr>
          </a:p>
          <a:p>
            <a:pPr algn="just">
              <a:lnSpc>
                <a:spcPct val="115000"/>
              </a:lnSpc>
            </a:pPr>
            <a:r>
              <a:rPr lang="en-US" sz="2800" b="1" dirty="0">
                <a:solidFill>
                  <a:schemeClr val="bg1"/>
                </a:solidFill>
                <a:latin typeface="Kokila" panose="020B0604020202020204" pitchFamily="34" charset="0"/>
                <a:ea typeface="Times New Roman" panose="02020603050405020304" pitchFamily="18" charset="0"/>
                <a:cs typeface="Kokila" panose="020B0604020202020204" pitchFamily="34" charset="0"/>
              </a:rPr>
              <a:t>(d)  5/11</a:t>
            </a:r>
            <a:endParaRPr lang="en-US" sz="2800" b="1" dirty="0">
              <a:solidFill>
                <a:schemeClr val="bg1"/>
              </a:solidFill>
              <a:latin typeface="Kokila" panose="020B0604020202020204" pitchFamily="34" charset="0"/>
              <a:ea typeface="SimSun" panose="02010600030101010101" pitchFamily="2" charset="-122"/>
              <a:cs typeface="Kokila" panose="020B0604020202020204" pitchFamily="34" charset="0"/>
            </a:endParaRPr>
          </a:p>
        </p:txBody>
      </p:sp>
    </p:spTree>
    <p:extLst>
      <p:ext uri="{BB962C8B-B14F-4D97-AF65-F5344CB8AC3E}">
        <p14:creationId xmlns:p14="http://schemas.microsoft.com/office/powerpoint/2010/main" val="2336269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7B134F-1E74-2658-848A-C99D59F20892}"/>
                  </a:ext>
                </a:extLst>
              </p:cNvPr>
              <p:cNvSpPr txBox="1"/>
              <p:nvPr/>
            </p:nvSpPr>
            <p:spPr>
              <a:xfrm>
                <a:off x="589722" y="1335925"/>
                <a:ext cx="9919251" cy="1207125"/>
              </a:xfrm>
              <a:prstGeom prst="rect">
                <a:avLst/>
              </a:prstGeom>
              <a:noFill/>
            </p:spPr>
            <p:txBody>
              <a:bodyPr wrap="square">
                <a:spAutoFit/>
              </a:bodyPr>
              <a:lstStyle/>
              <a:p>
                <a:pPr algn="just"/>
                <a:r>
                  <a:rPr lang="hi-IN" sz="3200" b="1" dirty="0">
                    <a:solidFill>
                      <a:schemeClr val="bg1"/>
                    </a:solidFill>
                    <a:latin typeface="Kokila" pitchFamily="34" charset="0"/>
                    <a:cs typeface="Kokila" pitchFamily="34" charset="0"/>
                  </a:rPr>
                  <a:t>सरल कीजिए</a:t>
                </a:r>
                <a:r>
                  <a:rPr lang="en-US" sz="3200" b="1" dirty="0">
                    <a:solidFill>
                      <a:schemeClr val="bg1"/>
                    </a:solidFill>
                    <a:latin typeface="Kokila" pitchFamily="34" charset="0"/>
                    <a:cs typeface="Kokila" pitchFamily="34" charset="0"/>
                  </a:rPr>
                  <a:t> :-</a:t>
                </a:r>
              </a:p>
              <a:p>
                <a:pPr algn="just"/>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               </a:t>
                </a:r>
                <a14:m>
                  <m:oMath xmlns:m="http://schemas.openxmlformats.org/officeDocument/2006/math">
                    <m:f>
                      <m:fPr>
                        <m:ctrlPr>
                          <a:rPr lang="en-US" sz="2800" b="1" i="1">
                            <a:solidFill>
                              <a:schemeClr val="bg1"/>
                            </a:solidFill>
                            <a:latin typeface="Cambria Math" panose="02040503050406030204" pitchFamily="18" charset="0"/>
                          </a:rPr>
                        </m:ctrlPr>
                      </m:fPr>
                      <m:num>
                        <m:r>
                          <a:rPr lang="en-US" sz="2800" b="1">
                            <a:solidFill>
                              <a:schemeClr val="bg1"/>
                            </a:solidFill>
                            <a:latin typeface="Cambria Math"/>
                          </a:rPr>
                          <m:t>𝟏</m:t>
                        </m:r>
                      </m:num>
                      <m:den>
                        <m:r>
                          <a:rPr lang="en-US" sz="2800" b="1">
                            <a:solidFill>
                              <a:schemeClr val="bg1"/>
                            </a:solidFill>
                            <a:latin typeface="Cambria Math"/>
                          </a:rPr>
                          <m:t>𝟏</m:t>
                        </m:r>
                        <m:r>
                          <a:rPr lang="en-US" sz="2800" b="1">
                            <a:solidFill>
                              <a:schemeClr val="bg1"/>
                            </a:solidFill>
                            <a:latin typeface="Cambria Math"/>
                          </a:rPr>
                          <m:t> ×</m:t>
                        </m:r>
                        <m:r>
                          <a:rPr lang="en-US" sz="2800" b="1">
                            <a:solidFill>
                              <a:schemeClr val="bg1"/>
                            </a:solidFill>
                            <a:latin typeface="Cambria Math"/>
                            <a:ea typeface="Cambria Math"/>
                          </a:rPr>
                          <m:t>𝟐</m:t>
                        </m:r>
                      </m:den>
                    </m:f>
                    <m:r>
                      <a:rPr lang="en-US" sz="2800" b="1">
                        <a:solidFill>
                          <a:schemeClr val="bg1"/>
                        </a:solidFill>
                        <a:latin typeface="Cambria Math"/>
                      </a:rPr>
                      <m:t>+</m:t>
                    </m:r>
                    <m:f>
                      <m:fPr>
                        <m:ctrlPr>
                          <a:rPr lang="en-US" sz="2800" b="1" i="1">
                            <a:solidFill>
                              <a:schemeClr val="bg1"/>
                            </a:solidFill>
                            <a:latin typeface="Cambria Math" panose="02040503050406030204" pitchFamily="18" charset="0"/>
                          </a:rPr>
                        </m:ctrlPr>
                      </m:fPr>
                      <m:num>
                        <m:r>
                          <a:rPr lang="en-US" sz="2800" b="1">
                            <a:solidFill>
                              <a:schemeClr val="bg1"/>
                            </a:solidFill>
                            <a:latin typeface="Cambria Math"/>
                          </a:rPr>
                          <m:t>𝟏</m:t>
                        </m:r>
                      </m:num>
                      <m:den>
                        <m:r>
                          <a:rPr lang="en-US" sz="2800" b="1">
                            <a:solidFill>
                              <a:schemeClr val="bg1"/>
                            </a:solidFill>
                            <a:latin typeface="Cambria Math"/>
                          </a:rPr>
                          <m:t>𝟐</m:t>
                        </m:r>
                        <m:r>
                          <a:rPr lang="en-US" sz="2800" b="1">
                            <a:solidFill>
                              <a:schemeClr val="bg1"/>
                            </a:solidFill>
                            <a:latin typeface="Cambria Math"/>
                          </a:rPr>
                          <m:t> ×</m:t>
                        </m:r>
                        <m:r>
                          <a:rPr lang="en-US" sz="2800" b="1">
                            <a:solidFill>
                              <a:schemeClr val="bg1"/>
                            </a:solidFill>
                            <a:latin typeface="Cambria Math"/>
                            <a:ea typeface="Cambria Math"/>
                          </a:rPr>
                          <m:t>𝟑</m:t>
                        </m:r>
                      </m:den>
                    </m:f>
                    <m:r>
                      <a:rPr lang="en-US" sz="2800" b="1">
                        <a:solidFill>
                          <a:schemeClr val="bg1"/>
                        </a:solidFill>
                        <a:latin typeface="Cambria Math"/>
                      </a:rPr>
                      <m:t>+</m:t>
                    </m:r>
                    <m:f>
                      <m:fPr>
                        <m:ctrlPr>
                          <a:rPr lang="en-US" sz="2800" b="1" i="1">
                            <a:solidFill>
                              <a:schemeClr val="bg1"/>
                            </a:solidFill>
                            <a:latin typeface="Cambria Math" panose="02040503050406030204" pitchFamily="18" charset="0"/>
                          </a:rPr>
                        </m:ctrlPr>
                      </m:fPr>
                      <m:num>
                        <m:r>
                          <a:rPr lang="en-US" sz="2800" b="1">
                            <a:solidFill>
                              <a:schemeClr val="bg1"/>
                            </a:solidFill>
                            <a:latin typeface="Cambria Math"/>
                          </a:rPr>
                          <m:t>𝟏</m:t>
                        </m:r>
                      </m:num>
                      <m:den>
                        <m:r>
                          <a:rPr lang="en-US" sz="2800" b="1">
                            <a:solidFill>
                              <a:schemeClr val="bg1"/>
                            </a:solidFill>
                            <a:latin typeface="Cambria Math"/>
                          </a:rPr>
                          <m:t>𝟑</m:t>
                        </m:r>
                        <m:r>
                          <a:rPr lang="en-US" sz="2800" b="1">
                            <a:solidFill>
                              <a:schemeClr val="bg1"/>
                            </a:solidFill>
                            <a:latin typeface="Cambria Math"/>
                          </a:rPr>
                          <m:t> ×</m:t>
                        </m:r>
                        <m:r>
                          <a:rPr lang="en-US" sz="2800" b="1">
                            <a:solidFill>
                              <a:schemeClr val="bg1"/>
                            </a:solidFill>
                            <a:latin typeface="Cambria Math"/>
                            <a:ea typeface="Cambria Math"/>
                          </a:rPr>
                          <m:t>𝟒</m:t>
                        </m:r>
                      </m:den>
                    </m:f>
                    <m:r>
                      <a:rPr lang="en-US" sz="2800" b="1">
                        <a:solidFill>
                          <a:schemeClr val="bg1"/>
                        </a:solidFill>
                        <a:latin typeface="Cambria Math"/>
                      </a:rPr>
                      <m:t>+ …+</m:t>
                    </m:r>
                    <m:f>
                      <m:fPr>
                        <m:ctrlPr>
                          <a:rPr lang="en-US" sz="2800" b="1" i="1">
                            <a:solidFill>
                              <a:schemeClr val="bg1"/>
                            </a:solidFill>
                            <a:latin typeface="Cambria Math" panose="02040503050406030204" pitchFamily="18" charset="0"/>
                          </a:rPr>
                        </m:ctrlPr>
                      </m:fPr>
                      <m:num>
                        <m:r>
                          <a:rPr lang="en-US" sz="2800" b="1">
                            <a:solidFill>
                              <a:schemeClr val="bg1"/>
                            </a:solidFill>
                            <a:latin typeface="Cambria Math"/>
                          </a:rPr>
                          <m:t>𝟏</m:t>
                        </m:r>
                      </m:num>
                      <m:den>
                        <m:r>
                          <a:rPr lang="en-US" sz="2800" b="1">
                            <a:solidFill>
                              <a:schemeClr val="bg1"/>
                            </a:solidFill>
                            <a:latin typeface="Cambria Math"/>
                          </a:rPr>
                          <m:t>𝟗𝟗</m:t>
                        </m:r>
                        <m:r>
                          <a:rPr lang="en-US" sz="2800" b="1">
                            <a:solidFill>
                              <a:schemeClr val="bg1"/>
                            </a:solidFill>
                            <a:latin typeface="Cambria Math"/>
                          </a:rPr>
                          <m:t> ×</m:t>
                        </m:r>
                        <m:r>
                          <a:rPr lang="en-US" sz="2800" b="1">
                            <a:solidFill>
                              <a:schemeClr val="bg1"/>
                            </a:solidFill>
                            <a:latin typeface="Cambria Math"/>
                            <a:ea typeface="Cambria Math"/>
                          </a:rPr>
                          <m:t>𝟏𝟎𝟎</m:t>
                        </m:r>
                      </m:den>
                    </m:f>
                    <m:r>
                      <a:rPr lang="en-US" sz="2800" b="1" i="1">
                        <a:solidFill>
                          <a:schemeClr val="bg1"/>
                        </a:solidFill>
                        <a:latin typeface="Cambria Math" panose="02040503050406030204" pitchFamily="18" charset="0"/>
                        <a:ea typeface="Cambria Math"/>
                      </a:rPr>
                      <m:t>= ?</m:t>
                    </m:r>
                  </m:oMath>
                </a14:m>
                <a:endParaRPr lang="en-US" sz="2800" b="1" dirty="0">
                  <a:solidFill>
                    <a:schemeClr val="bg1"/>
                  </a:solidFill>
                  <a:latin typeface="Kokila" pitchFamily="34" charset="0"/>
                  <a:cs typeface="Kokila" pitchFamily="34" charset="0"/>
                </a:endParaRPr>
              </a:p>
            </p:txBody>
          </p:sp>
        </mc:Choice>
        <mc:Fallback xmlns="">
          <p:sp>
            <p:nvSpPr>
              <p:cNvPr id="4" name="TextBox 3">
                <a:extLst>
                  <a:ext uri="{FF2B5EF4-FFF2-40B4-BE49-F238E27FC236}">
                    <a16:creationId xmlns:a16="http://schemas.microsoft.com/office/drawing/2014/main" id="{E67B134F-1E74-2658-848A-C99D59F20892}"/>
                  </a:ext>
                </a:extLst>
              </p:cNvPr>
              <p:cNvSpPr txBox="1">
                <a:spLocks noRot="1" noChangeAspect="1" noMove="1" noResize="1" noEditPoints="1" noAdjustHandles="1" noChangeArrowheads="1" noChangeShapeType="1" noTextEdit="1"/>
              </p:cNvSpPr>
              <p:nvPr/>
            </p:nvSpPr>
            <p:spPr>
              <a:xfrm>
                <a:off x="589722" y="1335925"/>
                <a:ext cx="9919251" cy="1207125"/>
              </a:xfrm>
              <a:prstGeom prst="rect">
                <a:avLst/>
              </a:prstGeom>
              <a:blipFill>
                <a:blip r:embed="rId3"/>
                <a:stretch>
                  <a:fillRect l="-1598" t="-65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ECE8B4D-7DFF-2D9A-760B-DB64BCFF0BF7}"/>
                  </a:ext>
                </a:extLst>
              </p:cNvPr>
              <p:cNvSpPr/>
              <p:nvPr/>
            </p:nvSpPr>
            <p:spPr>
              <a:xfrm>
                <a:off x="9934777" y="1584115"/>
                <a:ext cx="1833154" cy="2390270"/>
              </a:xfrm>
              <a:prstGeom prst="rect">
                <a:avLst/>
              </a:prstGeom>
            </p:spPr>
            <p:txBody>
              <a:bodyPr wrap="square">
                <a:spAutoFit/>
              </a:bodyPr>
              <a:lstStyle/>
              <a:p>
                <a:pPr algn="just"/>
                <a:r>
                  <a:rPr lang="en-US" sz="2800" b="1" dirty="0">
                    <a:solidFill>
                      <a:schemeClr val="bg1"/>
                    </a:solidFill>
                    <a:latin typeface="Kokila" panose="020B0604020202020204" pitchFamily="34" charset="0"/>
                    <a:cs typeface="Kokila" panose="020B0604020202020204" pitchFamily="34" charset="0"/>
                  </a:rPr>
                  <a:t>(a) </a:t>
                </a:r>
                <a14:m>
                  <m:oMath xmlns:m="http://schemas.openxmlformats.org/officeDocument/2006/math">
                    <m:f>
                      <m:fPr>
                        <m:ctrlPr>
                          <a:rPr lang="en-US" sz="2800" b="1" i="1">
                            <a:solidFill>
                              <a:schemeClr val="bg1"/>
                            </a:solidFill>
                            <a:latin typeface="Cambria Math" panose="02040503050406030204" pitchFamily="18" charset="0"/>
                          </a:rPr>
                        </m:ctrlPr>
                      </m:fPr>
                      <m:num>
                        <m:r>
                          <a:rPr lang="en-US" sz="2800" b="1">
                            <a:solidFill>
                              <a:schemeClr val="bg1"/>
                            </a:solidFill>
                            <a:latin typeface="Cambria Math"/>
                          </a:rPr>
                          <m:t>𝟏</m:t>
                        </m:r>
                      </m:num>
                      <m:den>
                        <m:r>
                          <a:rPr lang="en-US" sz="2800" b="1">
                            <a:solidFill>
                              <a:schemeClr val="bg1"/>
                            </a:solidFill>
                            <a:latin typeface="Cambria Math"/>
                          </a:rPr>
                          <m:t>𝟗𝟗</m:t>
                        </m:r>
                      </m:den>
                    </m:f>
                  </m:oMath>
                </a14:m>
                <a:endParaRPr lang="en-US" sz="2800" b="1" dirty="0">
                  <a:solidFill>
                    <a:schemeClr val="bg1"/>
                  </a:solidFill>
                  <a:latin typeface="Kokila" panose="020B0604020202020204" pitchFamily="34" charset="0"/>
                  <a:cs typeface="Kokila" panose="020B0604020202020204" pitchFamily="34" charset="0"/>
                </a:endParaRPr>
              </a:p>
              <a:p>
                <a:pPr algn="just"/>
                <a:r>
                  <a:rPr lang="en-US" sz="2800" b="1" dirty="0">
                    <a:solidFill>
                      <a:schemeClr val="bg1"/>
                    </a:solidFill>
                    <a:latin typeface="Kokila" panose="020B0604020202020204" pitchFamily="34" charset="0"/>
                    <a:cs typeface="Kokila" panose="020B0604020202020204" pitchFamily="34" charset="0"/>
                  </a:rPr>
                  <a:t>(b) </a:t>
                </a:r>
                <a14:m>
                  <m:oMath xmlns:m="http://schemas.openxmlformats.org/officeDocument/2006/math">
                    <m:f>
                      <m:fPr>
                        <m:ctrlPr>
                          <a:rPr lang="en-US" sz="2800" b="1" i="1">
                            <a:solidFill>
                              <a:schemeClr val="bg1"/>
                            </a:solidFill>
                            <a:latin typeface="Cambria Math" panose="02040503050406030204" pitchFamily="18" charset="0"/>
                          </a:rPr>
                        </m:ctrlPr>
                      </m:fPr>
                      <m:num>
                        <m:r>
                          <a:rPr lang="en-US" sz="2800" b="1">
                            <a:solidFill>
                              <a:schemeClr val="bg1"/>
                            </a:solidFill>
                            <a:latin typeface="Cambria Math"/>
                          </a:rPr>
                          <m:t>𝟏</m:t>
                        </m:r>
                      </m:num>
                      <m:den>
                        <m:r>
                          <a:rPr lang="en-US" sz="2800" b="1">
                            <a:solidFill>
                              <a:schemeClr val="bg1"/>
                            </a:solidFill>
                            <a:latin typeface="Cambria Math"/>
                          </a:rPr>
                          <m:t>𝟏𝟎𝟎</m:t>
                        </m:r>
                      </m:den>
                    </m:f>
                  </m:oMath>
                </a14:m>
                <a:endParaRPr lang="en-US" sz="2800" b="1" dirty="0">
                  <a:solidFill>
                    <a:schemeClr val="bg1"/>
                  </a:solidFill>
                  <a:latin typeface="Kokila" panose="020B0604020202020204" pitchFamily="34" charset="0"/>
                  <a:cs typeface="Kokila" panose="020B0604020202020204" pitchFamily="34" charset="0"/>
                </a:endParaRPr>
              </a:p>
              <a:p>
                <a:pPr algn="just"/>
                <a:r>
                  <a:rPr lang="en-US" sz="2800" b="1" dirty="0">
                    <a:solidFill>
                      <a:schemeClr val="bg1"/>
                    </a:solidFill>
                    <a:latin typeface="Kokila" panose="020B0604020202020204" pitchFamily="34" charset="0"/>
                    <a:cs typeface="Kokila" panose="020B0604020202020204" pitchFamily="34" charset="0"/>
                  </a:rPr>
                  <a:t>(c) </a:t>
                </a:r>
                <a14:m>
                  <m:oMath xmlns:m="http://schemas.openxmlformats.org/officeDocument/2006/math">
                    <m:f>
                      <m:fPr>
                        <m:ctrlPr>
                          <a:rPr lang="en-US" sz="2800" b="1" i="1">
                            <a:solidFill>
                              <a:schemeClr val="bg1"/>
                            </a:solidFill>
                            <a:latin typeface="Cambria Math" panose="02040503050406030204" pitchFamily="18" charset="0"/>
                          </a:rPr>
                        </m:ctrlPr>
                      </m:fPr>
                      <m:num>
                        <m:r>
                          <a:rPr lang="en-US" sz="2800" b="1">
                            <a:solidFill>
                              <a:schemeClr val="bg1"/>
                            </a:solidFill>
                            <a:latin typeface="Cambria Math"/>
                          </a:rPr>
                          <m:t>𝟗𝟗</m:t>
                        </m:r>
                      </m:num>
                      <m:den>
                        <m:r>
                          <a:rPr lang="en-US" sz="2800" b="1">
                            <a:solidFill>
                              <a:schemeClr val="bg1"/>
                            </a:solidFill>
                            <a:latin typeface="Cambria Math"/>
                          </a:rPr>
                          <m:t>𝟏𝟎𝟎</m:t>
                        </m:r>
                      </m:den>
                    </m:f>
                  </m:oMath>
                </a14:m>
                <a:endParaRPr lang="en-US" sz="2800" b="1" dirty="0">
                  <a:solidFill>
                    <a:schemeClr val="bg1"/>
                  </a:solidFill>
                  <a:latin typeface="Kokila" panose="020B0604020202020204" pitchFamily="34" charset="0"/>
                  <a:cs typeface="Kokila" panose="020B0604020202020204" pitchFamily="34" charset="0"/>
                </a:endParaRPr>
              </a:p>
              <a:p>
                <a:pPr algn="just"/>
                <a:r>
                  <a:rPr lang="en-US" sz="2800" b="1" dirty="0">
                    <a:solidFill>
                      <a:schemeClr val="bg1"/>
                    </a:solidFill>
                    <a:latin typeface="Kokila" panose="020B0604020202020204" pitchFamily="34" charset="0"/>
                    <a:cs typeface="Kokila" panose="020B0604020202020204" pitchFamily="34" charset="0"/>
                  </a:rPr>
                  <a:t>(d) 1</a:t>
                </a:r>
              </a:p>
            </p:txBody>
          </p:sp>
        </mc:Choice>
        <mc:Fallback xmlns="">
          <p:sp>
            <p:nvSpPr>
              <p:cNvPr id="6" name="Rectangle 5">
                <a:extLst>
                  <a:ext uri="{FF2B5EF4-FFF2-40B4-BE49-F238E27FC236}">
                    <a16:creationId xmlns:a16="http://schemas.microsoft.com/office/drawing/2014/main" id="{7ECE8B4D-7DFF-2D9A-760B-DB64BCFF0BF7}"/>
                  </a:ext>
                </a:extLst>
              </p:cNvPr>
              <p:cNvSpPr>
                <a:spLocks noRot="1" noChangeAspect="1" noMove="1" noResize="1" noEditPoints="1" noAdjustHandles="1" noChangeArrowheads="1" noChangeShapeType="1" noTextEdit="1"/>
              </p:cNvSpPr>
              <p:nvPr/>
            </p:nvSpPr>
            <p:spPr>
              <a:xfrm>
                <a:off x="9934777" y="1584115"/>
                <a:ext cx="1833154" cy="2390270"/>
              </a:xfrm>
              <a:prstGeom prst="rect">
                <a:avLst/>
              </a:prstGeom>
              <a:blipFill>
                <a:blip r:embed="rId4"/>
                <a:stretch>
                  <a:fillRect l="-7000" b="-6122"/>
                </a:stretch>
              </a:blipFill>
            </p:spPr>
            <p:txBody>
              <a:bodyPr/>
              <a:lstStyle/>
              <a:p>
                <a:r>
                  <a:rPr lang="en-US">
                    <a:noFill/>
                  </a:rPr>
                  <a:t> </a:t>
                </a:r>
              </a:p>
            </p:txBody>
          </p:sp>
        </mc:Fallback>
      </mc:AlternateContent>
    </p:spTree>
    <p:extLst>
      <p:ext uri="{BB962C8B-B14F-4D97-AF65-F5344CB8AC3E}">
        <p14:creationId xmlns:p14="http://schemas.microsoft.com/office/powerpoint/2010/main" val="2882615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12B66B4-7B44-0350-1C15-F6123D799F8A}"/>
                  </a:ext>
                </a:extLst>
              </p:cNvPr>
              <p:cNvSpPr txBox="1"/>
              <p:nvPr/>
            </p:nvSpPr>
            <p:spPr>
              <a:xfrm>
                <a:off x="616226" y="1181744"/>
                <a:ext cx="9753599" cy="1207125"/>
              </a:xfrm>
              <a:prstGeom prst="rect">
                <a:avLst/>
              </a:prstGeom>
              <a:noFill/>
            </p:spPr>
            <p:txBody>
              <a:bodyPr wrap="square">
                <a:spAutoFit/>
              </a:bodyPr>
              <a:lstStyle/>
              <a:p>
                <a:pPr algn="just"/>
                <a:r>
                  <a:rPr lang="hi-IN" sz="3200" b="1" dirty="0">
                    <a:solidFill>
                      <a:schemeClr val="bg1"/>
                    </a:solidFill>
                    <a:latin typeface="Kokila" pitchFamily="34" charset="0"/>
                    <a:cs typeface="Kokila" pitchFamily="34" charset="0"/>
                  </a:rPr>
                  <a:t>सरल कीजिए</a:t>
                </a:r>
                <a:r>
                  <a:rPr lang="en-US" sz="3200" b="1" dirty="0">
                    <a:solidFill>
                      <a:schemeClr val="bg1"/>
                    </a:solidFill>
                    <a:latin typeface="Kokila" pitchFamily="34" charset="0"/>
                    <a:cs typeface="Kokila" pitchFamily="34" charset="0"/>
                  </a:rPr>
                  <a:t> :-</a:t>
                </a:r>
              </a:p>
              <a:p>
                <a:pPr algn="just"/>
                <a:r>
                  <a:rPr lang="en-US" sz="3200" b="1" dirty="0">
                    <a:solidFill>
                      <a:schemeClr val="bg1"/>
                    </a:solidFill>
                    <a:latin typeface="Kokila" pitchFamily="34" charset="0"/>
                    <a:cs typeface="Kokila" pitchFamily="34" charset="0"/>
                  </a:rPr>
                  <a:t>                 </a:t>
                </a:r>
                <a14:m>
                  <m:oMath xmlns:m="http://schemas.openxmlformats.org/officeDocument/2006/math">
                    <m:f>
                      <m:fPr>
                        <m:ctrlPr>
                          <a:rPr lang="en-US" sz="2800" b="1" i="1">
                            <a:solidFill>
                              <a:schemeClr val="bg1"/>
                            </a:solidFill>
                            <a:latin typeface="Cambria Math" panose="02040503050406030204" pitchFamily="18" charset="0"/>
                            <a:cs typeface="Kokila" pitchFamily="34" charset="0"/>
                          </a:rPr>
                        </m:ctrlPr>
                      </m:fPr>
                      <m:num>
                        <m:r>
                          <a:rPr lang="en-US" sz="2800" b="1" i="1">
                            <a:solidFill>
                              <a:schemeClr val="bg1"/>
                            </a:solidFill>
                            <a:latin typeface="Cambria Math"/>
                            <a:cs typeface="Kokila" pitchFamily="34" charset="0"/>
                          </a:rPr>
                          <m:t>𝟏</m:t>
                        </m:r>
                      </m:num>
                      <m:den>
                        <m:r>
                          <a:rPr lang="en-US" sz="2800" b="1" i="1">
                            <a:solidFill>
                              <a:schemeClr val="bg1"/>
                            </a:solidFill>
                            <a:latin typeface="Cambria Math"/>
                            <a:cs typeface="Kokila" pitchFamily="34" charset="0"/>
                          </a:rPr>
                          <m:t>𝟓</m:t>
                        </m:r>
                        <m:r>
                          <a:rPr lang="en-US" sz="2800" b="1" i="1">
                            <a:solidFill>
                              <a:schemeClr val="bg1"/>
                            </a:solidFill>
                            <a:latin typeface="Cambria Math"/>
                            <a:cs typeface="Kokila" pitchFamily="34" charset="0"/>
                          </a:rPr>
                          <m:t>×</m:t>
                        </m:r>
                        <m:r>
                          <a:rPr lang="en-US" sz="2800" b="1" i="1">
                            <a:solidFill>
                              <a:schemeClr val="bg1"/>
                            </a:solidFill>
                            <a:latin typeface="Cambria Math"/>
                            <a:cs typeface="Kokila" pitchFamily="34" charset="0"/>
                          </a:rPr>
                          <m:t>𝟕</m:t>
                        </m:r>
                      </m:den>
                    </m:f>
                    <m:r>
                      <a:rPr lang="en-US" sz="2800" b="1" i="1">
                        <a:solidFill>
                          <a:schemeClr val="bg1"/>
                        </a:solidFill>
                        <a:latin typeface="Cambria Math"/>
                        <a:cs typeface="Kokila" pitchFamily="34" charset="0"/>
                      </a:rPr>
                      <m:t>+</m:t>
                    </m:r>
                    <m:f>
                      <m:fPr>
                        <m:ctrlPr>
                          <a:rPr lang="en-US" sz="2800" b="1" i="1">
                            <a:solidFill>
                              <a:schemeClr val="bg1"/>
                            </a:solidFill>
                            <a:latin typeface="Cambria Math" panose="02040503050406030204" pitchFamily="18" charset="0"/>
                            <a:cs typeface="Kokila" pitchFamily="34" charset="0"/>
                          </a:rPr>
                        </m:ctrlPr>
                      </m:fPr>
                      <m:num>
                        <m:r>
                          <a:rPr lang="en-US" sz="2800" b="1" i="1">
                            <a:solidFill>
                              <a:schemeClr val="bg1"/>
                            </a:solidFill>
                            <a:latin typeface="Cambria Math"/>
                            <a:cs typeface="Kokila" pitchFamily="34" charset="0"/>
                          </a:rPr>
                          <m:t>𝟏</m:t>
                        </m:r>
                      </m:num>
                      <m:den>
                        <m:r>
                          <a:rPr lang="en-US" sz="2800" b="1" i="1">
                            <a:solidFill>
                              <a:schemeClr val="bg1"/>
                            </a:solidFill>
                            <a:latin typeface="Cambria Math"/>
                            <a:cs typeface="Kokila" pitchFamily="34" charset="0"/>
                          </a:rPr>
                          <m:t>𝟕</m:t>
                        </m:r>
                        <m:r>
                          <a:rPr lang="en-US" sz="2800" b="1" i="1">
                            <a:solidFill>
                              <a:schemeClr val="bg1"/>
                            </a:solidFill>
                            <a:latin typeface="Cambria Math"/>
                            <a:cs typeface="Kokila" pitchFamily="34" charset="0"/>
                          </a:rPr>
                          <m:t>×</m:t>
                        </m:r>
                        <m:r>
                          <a:rPr lang="en-US" sz="2800" b="1" i="1">
                            <a:solidFill>
                              <a:schemeClr val="bg1"/>
                            </a:solidFill>
                            <a:latin typeface="Cambria Math"/>
                            <a:cs typeface="Kokila" pitchFamily="34" charset="0"/>
                          </a:rPr>
                          <m:t>𝟗</m:t>
                        </m:r>
                      </m:den>
                    </m:f>
                    <m:r>
                      <a:rPr lang="en-US" sz="2800" b="1" i="1">
                        <a:solidFill>
                          <a:schemeClr val="bg1"/>
                        </a:solidFill>
                        <a:latin typeface="Cambria Math"/>
                        <a:cs typeface="Kokila" pitchFamily="34" charset="0"/>
                      </a:rPr>
                      <m:t>+</m:t>
                    </m:r>
                    <m:f>
                      <m:fPr>
                        <m:ctrlPr>
                          <a:rPr lang="en-US" sz="2800" b="1" i="1">
                            <a:solidFill>
                              <a:schemeClr val="bg1"/>
                            </a:solidFill>
                            <a:latin typeface="Cambria Math" panose="02040503050406030204" pitchFamily="18" charset="0"/>
                            <a:cs typeface="Kokila" pitchFamily="34" charset="0"/>
                          </a:rPr>
                        </m:ctrlPr>
                      </m:fPr>
                      <m:num>
                        <m:r>
                          <a:rPr lang="en-US" sz="2800" b="1" i="1">
                            <a:solidFill>
                              <a:schemeClr val="bg1"/>
                            </a:solidFill>
                            <a:latin typeface="Cambria Math"/>
                            <a:cs typeface="Kokila" pitchFamily="34" charset="0"/>
                          </a:rPr>
                          <m:t>𝟏</m:t>
                        </m:r>
                      </m:num>
                      <m:den>
                        <m:r>
                          <a:rPr lang="en-US" sz="2800" b="1" i="1">
                            <a:solidFill>
                              <a:schemeClr val="bg1"/>
                            </a:solidFill>
                            <a:latin typeface="Cambria Math"/>
                            <a:cs typeface="Kokila" pitchFamily="34" charset="0"/>
                          </a:rPr>
                          <m:t>𝟗</m:t>
                        </m:r>
                        <m:r>
                          <a:rPr lang="en-US" sz="2800" b="1" i="1">
                            <a:solidFill>
                              <a:schemeClr val="bg1"/>
                            </a:solidFill>
                            <a:latin typeface="Cambria Math"/>
                            <a:cs typeface="Kokila" pitchFamily="34" charset="0"/>
                          </a:rPr>
                          <m:t>×</m:t>
                        </m:r>
                        <m:r>
                          <a:rPr lang="en-US" sz="2800" b="1" i="1">
                            <a:solidFill>
                              <a:schemeClr val="bg1"/>
                            </a:solidFill>
                            <a:latin typeface="Cambria Math"/>
                            <a:cs typeface="Kokila" pitchFamily="34" charset="0"/>
                          </a:rPr>
                          <m:t>𝟏𝟏</m:t>
                        </m:r>
                      </m:den>
                    </m:f>
                    <m:r>
                      <a:rPr lang="en-US" sz="2800" b="1" i="1">
                        <a:solidFill>
                          <a:schemeClr val="bg1"/>
                        </a:solidFill>
                        <a:latin typeface="Cambria Math"/>
                        <a:cs typeface="Kokila" pitchFamily="34" charset="0"/>
                      </a:rPr>
                      <m:t>+</m:t>
                    </m:r>
                    <m:f>
                      <m:fPr>
                        <m:ctrlPr>
                          <a:rPr lang="en-US" sz="2800" b="1" i="1">
                            <a:solidFill>
                              <a:schemeClr val="bg1"/>
                            </a:solidFill>
                            <a:latin typeface="Cambria Math" panose="02040503050406030204" pitchFamily="18" charset="0"/>
                            <a:cs typeface="Kokila" pitchFamily="34" charset="0"/>
                          </a:rPr>
                        </m:ctrlPr>
                      </m:fPr>
                      <m:num>
                        <m:r>
                          <a:rPr lang="en-US" sz="2800" b="1" i="1">
                            <a:solidFill>
                              <a:schemeClr val="bg1"/>
                            </a:solidFill>
                            <a:latin typeface="Cambria Math"/>
                            <a:cs typeface="Kokila" pitchFamily="34" charset="0"/>
                          </a:rPr>
                          <m:t>𝟏</m:t>
                        </m:r>
                      </m:num>
                      <m:den>
                        <m:r>
                          <a:rPr lang="en-US" sz="2800" b="1" i="1">
                            <a:solidFill>
                              <a:schemeClr val="bg1"/>
                            </a:solidFill>
                            <a:latin typeface="Cambria Math"/>
                            <a:cs typeface="Kokila" pitchFamily="34" charset="0"/>
                          </a:rPr>
                          <m:t>𝟏𝟏</m:t>
                        </m:r>
                        <m:r>
                          <a:rPr lang="en-US" sz="2800" b="1" i="1">
                            <a:solidFill>
                              <a:schemeClr val="bg1"/>
                            </a:solidFill>
                            <a:latin typeface="Cambria Math"/>
                            <a:cs typeface="Kokila" pitchFamily="34" charset="0"/>
                          </a:rPr>
                          <m:t>×</m:t>
                        </m:r>
                        <m:r>
                          <a:rPr lang="en-US" sz="2800" b="1" i="1">
                            <a:solidFill>
                              <a:schemeClr val="bg1"/>
                            </a:solidFill>
                            <a:latin typeface="Cambria Math"/>
                            <a:cs typeface="Kokila" pitchFamily="34" charset="0"/>
                          </a:rPr>
                          <m:t>𝟏𝟑</m:t>
                        </m:r>
                      </m:den>
                    </m:f>
                    <m:r>
                      <a:rPr lang="en-US" sz="2800" b="1" i="1">
                        <a:solidFill>
                          <a:schemeClr val="bg1"/>
                        </a:solidFill>
                        <a:latin typeface="Cambria Math"/>
                        <a:cs typeface="Kokila" pitchFamily="34" charset="0"/>
                      </a:rPr>
                      <m:t>+</m:t>
                    </m:r>
                    <m:f>
                      <m:fPr>
                        <m:ctrlPr>
                          <a:rPr lang="en-US" sz="2800" b="1" i="1">
                            <a:solidFill>
                              <a:schemeClr val="bg1"/>
                            </a:solidFill>
                            <a:latin typeface="Cambria Math" panose="02040503050406030204" pitchFamily="18" charset="0"/>
                            <a:cs typeface="Kokila" pitchFamily="34" charset="0"/>
                          </a:rPr>
                        </m:ctrlPr>
                      </m:fPr>
                      <m:num>
                        <m:r>
                          <a:rPr lang="en-US" sz="2800" b="1" i="1">
                            <a:solidFill>
                              <a:schemeClr val="bg1"/>
                            </a:solidFill>
                            <a:latin typeface="Cambria Math"/>
                            <a:cs typeface="Kokila" pitchFamily="34" charset="0"/>
                          </a:rPr>
                          <m:t>𝟏</m:t>
                        </m:r>
                      </m:num>
                      <m:den>
                        <m:r>
                          <a:rPr lang="en-US" sz="2800" b="1" i="1">
                            <a:solidFill>
                              <a:schemeClr val="bg1"/>
                            </a:solidFill>
                            <a:latin typeface="Cambria Math"/>
                            <a:cs typeface="Kokila" pitchFamily="34" charset="0"/>
                          </a:rPr>
                          <m:t>𝟏𝟑</m:t>
                        </m:r>
                        <m:r>
                          <a:rPr lang="en-US" sz="2800" b="1" i="1">
                            <a:solidFill>
                              <a:schemeClr val="bg1"/>
                            </a:solidFill>
                            <a:latin typeface="Cambria Math"/>
                            <a:cs typeface="Kokila" pitchFamily="34" charset="0"/>
                          </a:rPr>
                          <m:t>×</m:t>
                        </m:r>
                        <m:r>
                          <a:rPr lang="en-US" sz="2800" b="1" i="1">
                            <a:solidFill>
                              <a:schemeClr val="bg1"/>
                            </a:solidFill>
                            <a:latin typeface="Cambria Math"/>
                            <a:cs typeface="Kokila" pitchFamily="34" charset="0"/>
                          </a:rPr>
                          <m:t>𝟏𝟓</m:t>
                        </m:r>
                      </m:den>
                    </m:f>
                    <m:r>
                      <a:rPr lang="en-US" sz="2800" b="1" i="1">
                        <a:solidFill>
                          <a:schemeClr val="bg1"/>
                        </a:solidFill>
                        <a:latin typeface="Cambria Math"/>
                        <a:cs typeface="Kokila" pitchFamily="34" charset="0"/>
                      </a:rPr>
                      <m:t>+</m:t>
                    </m:r>
                    <m:f>
                      <m:fPr>
                        <m:ctrlPr>
                          <a:rPr lang="en-US" sz="2800" b="1" i="1">
                            <a:solidFill>
                              <a:schemeClr val="bg1"/>
                            </a:solidFill>
                            <a:latin typeface="Cambria Math" panose="02040503050406030204" pitchFamily="18" charset="0"/>
                            <a:cs typeface="Kokila" pitchFamily="34" charset="0"/>
                          </a:rPr>
                        </m:ctrlPr>
                      </m:fPr>
                      <m:num>
                        <m:r>
                          <a:rPr lang="en-US" sz="2800" b="1" i="1">
                            <a:solidFill>
                              <a:schemeClr val="bg1"/>
                            </a:solidFill>
                            <a:latin typeface="Cambria Math"/>
                            <a:cs typeface="Kokila" pitchFamily="34" charset="0"/>
                          </a:rPr>
                          <m:t>𝟏</m:t>
                        </m:r>
                      </m:num>
                      <m:den>
                        <m:r>
                          <a:rPr lang="en-US" sz="2800" b="1" i="1">
                            <a:solidFill>
                              <a:schemeClr val="bg1"/>
                            </a:solidFill>
                            <a:latin typeface="Cambria Math"/>
                            <a:cs typeface="Kokila" pitchFamily="34" charset="0"/>
                          </a:rPr>
                          <m:t>𝟏𝟓</m:t>
                        </m:r>
                        <m:r>
                          <a:rPr lang="en-US" sz="2800" b="1" i="1">
                            <a:solidFill>
                              <a:schemeClr val="bg1"/>
                            </a:solidFill>
                            <a:latin typeface="Cambria Math"/>
                            <a:cs typeface="Kokila" pitchFamily="34" charset="0"/>
                          </a:rPr>
                          <m:t>×</m:t>
                        </m:r>
                        <m:r>
                          <a:rPr lang="en-US" sz="2800" b="1" i="1">
                            <a:solidFill>
                              <a:schemeClr val="bg1"/>
                            </a:solidFill>
                            <a:latin typeface="Cambria Math"/>
                            <a:cs typeface="Kokila" pitchFamily="34" charset="0"/>
                          </a:rPr>
                          <m:t>𝟏𝟕</m:t>
                        </m:r>
                      </m:den>
                    </m:f>
                  </m:oMath>
                </a14:m>
                <a:endParaRPr lang="en-US" sz="2800" dirty="0"/>
              </a:p>
            </p:txBody>
          </p:sp>
        </mc:Choice>
        <mc:Fallback xmlns="">
          <p:sp>
            <p:nvSpPr>
              <p:cNvPr id="4" name="TextBox 3">
                <a:extLst>
                  <a:ext uri="{FF2B5EF4-FFF2-40B4-BE49-F238E27FC236}">
                    <a16:creationId xmlns:a16="http://schemas.microsoft.com/office/drawing/2014/main" id="{812B66B4-7B44-0350-1C15-F6123D799F8A}"/>
                  </a:ext>
                </a:extLst>
              </p:cNvPr>
              <p:cNvSpPr txBox="1">
                <a:spLocks noRot="1" noChangeAspect="1" noMove="1" noResize="1" noEditPoints="1" noAdjustHandles="1" noChangeArrowheads="1" noChangeShapeType="1" noTextEdit="1"/>
              </p:cNvSpPr>
              <p:nvPr/>
            </p:nvSpPr>
            <p:spPr>
              <a:xfrm>
                <a:off x="616226" y="1181744"/>
                <a:ext cx="9753599" cy="1207125"/>
              </a:xfrm>
              <a:prstGeom prst="rect">
                <a:avLst/>
              </a:prstGeom>
              <a:blipFill>
                <a:blip r:embed="rId3"/>
                <a:stretch>
                  <a:fillRect l="-1563" t="-656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7B5F28B5-0371-DBAE-4901-2611B152F329}"/>
              </a:ext>
            </a:extLst>
          </p:cNvPr>
          <p:cNvSpPr/>
          <p:nvPr/>
        </p:nvSpPr>
        <p:spPr>
          <a:xfrm>
            <a:off x="10353357" y="2253160"/>
            <a:ext cx="1833154" cy="2062103"/>
          </a:xfrm>
          <a:prstGeom prst="rect">
            <a:avLst/>
          </a:prstGeom>
        </p:spPr>
        <p:txBody>
          <a:bodyPr wrap="square">
            <a:spAutoFit/>
          </a:bodyPr>
          <a:lstStyle/>
          <a:p>
            <a:pPr marL="514350" indent="-514350" algn="just">
              <a:buAutoNum type="alphaLcParenBoth"/>
            </a:pPr>
            <a:r>
              <a:rPr lang="en-US" sz="3200" b="1" dirty="0">
                <a:solidFill>
                  <a:schemeClr val="bg1"/>
                </a:solidFill>
                <a:latin typeface="Kokila" panose="020B0604020202020204" pitchFamily="34" charset="0"/>
                <a:cs typeface="Kokila" panose="020B0604020202020204" pitchFamily="34" charset="0"/>
              </a:rPr>
              <a:t>1/17</a:t>
            </a:r>
          </a:p>
          <a:p>
            <a:pPr marL="514350" indent="-514350" algn="just">
              <a:buAutoNum type="alphaLcParenBoth"/>
            </a:pPr>
            <a:r>
              <a:rPr lang="en-US" sz="3200" b="1" dirty="0">
                <a:solidFill>
                  <a:schemeClr val="bg1"/>
                </a:solidFill>
                <a:latin typeface="Kokila" panose="020B0604020202020204" pitchFamily="34" charset="0"/>
                <a:cs typeface="Kokila" panose="020B0604020202020204" pitchFamily="34" charset="0"/>
              </a:rPr>
              <a:t>6/85</a:t>
            </a:r>
          </a:p>
          <a:p>
            <a:pPr marL="514350" indent="-514350" algn="just">
              <a:buAutoNum type="alphaLcParenBoth"/>
            </a:pPr>
            <a:r>
              <a:rPr lang="en-US" sz="3200" b="1" dirty="0">
                <a:solidFill>
                  <a:schemeClr val="bg1"/>
                </a:solidFill>
                <a:latin typeface="Kokila" panose="020B0604020202020204" pitchFamily="34" charset="0"/>
                <a:cs typeface="Kokila" panose="020B0604020202020204" pitchFamily="34" charset="0"/>
              </a:rPr>
              <a:t>3/85</a:t>
            </a:r>
          </a:p>
          <a:p>
            <a:pPr marL="514350" indent="-514350" algn="just">
              <a:buAutoNum type="alphaLcParenBoth"/>
            </a:pPr>
            <a:r>
              <a:rPr lang="en-US" sz="3200" b="1" dirty="0">
                <a:solidFill>
                  <a:schemeClr val="bg1"/>
                </a:solidFill>
                <a:latin typeface="Kokila" panose="020B0604020202020204" pitchFamily="34" charset="0"/>
                <a:cs typeface="Kokila" panose="020B0604020202020204" pitchFamily="34" charset="0"/>
              </a:rPr>
              <a:t>2/85</a:t>
            </a:r>
          </a:p>
        </p:txBody>
      </p:sp>
    </p:spTree>
    <p:extLst>
      <p:ext uri="{BB962C8B-B14F-4D97-AF65-F5344CB8AC3E}">
        <p14:creationId xmlns:p14="http://schemas.microsoft.com/office/powerpoint/2010/main" val="3453862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9379A8BD-0BDA-C86A-0051-EFEE4F8B8383}"/>
              </a:ext>
            </a:extLst>
          </p:cNvPr>
          <p:cNvSpPr txBox="1"/>
          <p:nvPr/>
        </p:nvSpPr>
        <p:spPr>
          <a:xfrm>
            <a:off x="762000" y="1007165"/>
            <a:ext cx="10634870" cy="2062103"/>
          </a:xfrm>
          <a:prstGeom prst="rect">
            <a:avLst/>
          </a:prstGeom>
          <a:noFill/>
        </p:spPr>
        <p:txBody>
          <a:bodyPr wrap="square">
            <a:spAutoFit/>
          </a:bodyPr>
          <a:lstStyle/>
          <a:p>
            <a:pPr algn="just"/>
            <a:r>
              <a:rPr lang="en-US" sz="3200" b="1" dirty="0">
                <a:solidFill>
                  <a:schemeClr val="bg1"/>
                </a:solidFill>
                <a:latin typeface="Kokila" panose="020B0604020202020204" pitchFamily="34" charset="0"/>
                <a:cs typeface="Kokila" panose="020B0604020202020204" pitchFamily="34" charset="0"/>
              </a:rPr>
              <a:t>A certain sum of money become 1.44 times itself in 2 years. Then find the rate of interest if compounded annually.</a:t>
            </a:r>
            <a:r>
              <a:rPr lang="hi-IN" sz="3200" b="1" dirty="0">
                <a:solidFill>
                  <a:schemeClr val="bg1"/>
                </a:solidFill>
                <a:latin typeface="Kokila" panose="020B0604020202020204" pitchFamily="34" charset="0"/>
                <a:cs typeface="Kokila" panose="020B0604020202020204" pitchFamily="34" charset="0"/>
              </a:rPr>
              <a:t> </a:t>
            </a:r>
            <a:endParaRPr lang="en-US" sz="3200" b="1" dirty="0">
              <a:solidFill>
                <a:schemeClr val="bg1"/>
              </a:solidFill>
              <a:latin typeface="Kokila" panose="020B0604020202020204" pitchFamily="34" charset="0"/>
              <a:cs typeface="Kokila" panose="020B0604020202020204" pitchFamily="34" charset="0"/>
            </a:endParaRPr>
          </a:p>
          <a:p>
            <a:pPr algn="just"/>
            <a:r>
              <a:rPr lang="hi-IN" sz="3200" b="1" dirty="0">
                <a:solidFill>
                  <a:srgbClr val="FFFF00"/>
                </a:solidFill>
                <a:latin typeface="Kokila" panose="020B0604020202020204" pitchFamily="34" charset="0"/>
                <a:cs typeface="Kokila" panose="020B0604020202020204" pitchFamily="34" charset="0"/>
              </a:rPr>
              <a:t>कोई निश्चित राशि 2 वर्षों में स्वंय की </a:t>
            </a:r>
            <a:r>
              <a:rPr lang="en-US" sz="3200" b="1" dirty="0">
                <a:solidFill>
                  <a:srgbClr val="FFFF00"/>
                </a:solidFill>
                <a:latin typeface="Kokila" panose="020B0604020202020204" pitchFamily="34" charset="0"/>
                <a:cs typeface="Kokila" panose="020B0604020202020204" pitchFamily="34" charset="0"/>
              </a:rPr>
              <a:t>1.44</a:t>
            </a:r>
            <a:r>
              <a:rPr lang="hi-IN" sz="3200" b="1" dirty="0">
                <a:solidFill>
                  <a:srgbClr val="FFFF00"/>
                </a:solidFill>
                <a:latin typeface="Kokila" panose="020B0604020202020204" pitchFamily="34" charset="0"/>
                <a:cs typeface="Kokila" panose="020B0604020202020204" pitchFamily="34" charset="0"/>
              </a:rPr>
              <a:t> हो जाती है। यदि यह वार्षिक रूप से संयोजित की जाती है तो ब्याज दर ज्ञात कीजिये।</a:t>
            </a:r>
          </a:p>
        </p:txBody>
      </p:sp>
      <p:sp>
        <p:nvSpPr>
          <p:cNvPr id="6" name="Rectangle 5">
            <a:extLst>
              <a:ext uri="{FF2B5EF4-FFF2-40B4-BE49-F238E27FC236}">
                <a16:creationId xmlns:a16="http://schemas.microsoft.com/office/drawing/2014/main" id="{F7F6B2D2-1198-CAE7-F44E-7EBAD5966C1E}"/>
              </a:ext>
            </a:extLst>
          </p:cNvPr>
          <p:cNvSpPr/>
          <p:nvPr/>
        </p:nvSpPr>
        <p:spPr>
          <a:xfrm>
            <a:off x="10226324" y="3045381"/>
            <a:ext cx="1833154" cy="2062103"/>
          </a:xfrm>
          <a:prstGeom prst="rect">
            <a:avLst/>
          </a:prstGeom>
        </p:spPr>
        <p:txBody>
          <a:bodyPr wrap="square">
            <a:spAutoFit/>
          </a:bodyPr>
          <a:lstStyle/>
          <a:p>
            <a:pPr marL="457200" indent="-457200">
              <a:buAutoNum type="alphaLcParenBoth"/>
            </a:pPr>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10%</a:t>
            </a:r>
          </a:p>
          <a:p>
            <a:pPr marL="457200" indent="-457200">
              <a:buAutoNum type="alphaLcParenBoth"/>
            </a:pPr>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12.5%</a:t>
            </a:r>
          </a:p>
          <a:p>
            <a:pPr marL="457200" indent="-457200">
              <a:buAutoNum type="alphaLcParenBoth"/>
            </a:pPr>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20%</a:t>
            </a:r>
          </a:p>
          <a:p>
            <a:pPr marL="457200" indent="-457200">
              <a:buAutoNum type="alphaLcParenBoth"/>
            </a:pPr>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25%</a:t>
            </a:r>
          </a:p>
        </p:txBody>
      </p:sp>
    </p:spTree>
    <p:extLst>
      <p:ext uri="{BB962C8B-B14F-4D97-AF65-F5344CB8AC3E}">
        <p14:creationId xmlns:p14="http://schemas.microsoft.com/office/powerpoint/2010/main" val="123390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4CFE7DA-75C6-D929-40B0-A76875D09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34746A09-CD56-9669-7B8F-490E42F288F1}"/>
              </a:ext>
            </a:extLst>
          </p:cNvPr>
          <p:cNvSpPr txBox="1"/>
          <p:nvPr/>
        </p:nvSpPr>
        <p:spPr>
          <a:xfrm>
            <a:off x="602973" y="993913"/>
            <a:ext cx="11483009" cy="2062103"/>
          </a:xfrm>
          <a:prstGeom prst="rect">
            <a:avLst/>
          </a:prstGeom>
          <a:noFill/>
        </p:spPr>
        <p:txBody>
          <a:bodyPr wrap="square">
            <a:spAutoFit/>
          </a:bodyPr>
          <a:lstStyle/>
          <a:p>
            <a:pPr algn="just"/>
            <a:r>
              <a:rPr lang="en-US" sz="3200" b="1" dirty="0">
                <a:solidFill>
                  <a:schemeClr val="bg1"/>
                </a:solidFill>
                <a:latin typeface="Kokila" panose="020B0604020202020204" pitchFamily="34" charset="0"/>
                <a:cs typeface="Kokila" panose="020B0604020202020204" pitchFamily="34" charset="0"/>
              </a:rPr>
              <a:t>If a certain sum of money of Rs.102400 amounts to Rs.145800 in 3 years find the rate of compound interest.</a:t>
            </a:r>
            <a:r>
              <a:rPr lang="hi-IN" sz="3200" b="1" dirty="0">
                <a:solidFill>
                  <a:schemeClr val="bg1"/>
                </a:solidFill>
                <a:latin typeface="Kokila" panose="020B0604020202020204" pitchFamily="34" charset="0"/>
                <a:cs typeface="Kokila" panose="020B0604020202020204" pitchFamily="34" charset="0"/>
              </a:rPr>
              <a:t> </a:t>
            </a:r>
            <a:endParaRPr lang="en-US" sz="3200" b="1" dirty="0">
              <a:solidFill>
                <a:schemeClr val="bg1"/>
              </a:solidFill>
              <a:latin typeface="Kokila" panose="020B0604020202020204" pitchFamily="34" charset="0"/>
              <a:cs typeface="Kokila" panose="020B0604020202020204" pitchFamily="34" charset="0"/>
            </a:endParaRPr>
          </a:p>
          <a:p>
            <a:pPr algn="just"/>
            <a:r>
              <a:rPr lang="hi-IN" sz="3200" b="1" dirty="0">
                <a:solidFill>
                  <a:srgbClr val="FFFF00"/>
                </a:solidFill>
                <a:latin typeface="Kokila" panose="020B0604020202020204" pitchFamily="34" charset="0"/>
                <a:cs typeface="Kokila" panose="020B0604020202020204" pitchFamily="34" charset="0"/>
              </a:rPr>
              <a:t>यदि </a:t>
            </a:r>
            <a:r>
              <a:rPr lang="en-US" sz="3200" b="1" dirty="0">
                <a:solidFill>
                  <a:srgbClr val="FFFF00"/>
                </a:solidFill>
                <a:latin typeface="Kokila" panose="020B0604020202020204" pitchFamily="34" charset="0"/>
                <a:cs typeface="Kokila" panose="020B0604020202020204" pitchFamily="34" charset="0"/>
              </a:rPr>
              <a:t>102400</a:t>
            </a:r>
            <a:r>
              <a:rPr lang="hi-IN" sz="3200" b="1" dirty="0">
                <a:solidFill>
                  <a:srgbClr val="FFFF00"/>
                </a:solidFill>
                <a:latin typeface="Kokila" panose="020B0604020202020204" pitchFamily="34" charset="0"/>
                <a:cs typeface="Kokila" panose="020B0604020202020204" pitchFamily="34" charset="0"/>
              </a:rPr>
              <a:t> रु. की एक निश्चित राशि 3 वर्षों में </a:t>
            </a:r>
            <a:r>
              <a:rPr lang="en-US" sz="3200" b="1" dirty="0">
                <a:solidFill>
                  <a:srgbClr val="FFFF00"/>
                </a:solidFill>
                <a:latin typeface="Kokila" panose="020B0604020202020204" pitchFamily="34" charset="0"/>
                <a:cs typeface="Kokila" panose="020B0604020202020204" pitchFamily="34" charset="0"/>
              </a:rPr>
              <a:t>145800 </a:t>
            </a:r>
            <a:r>
              <a:rPr lang="hi-IN" sz="3200" b="1" dirty="0">
                <a:solidFill>
                  <a:srgbClr val="FFFF00"/>
                </a:solidFill>
                <a:latin typeface="Kokila" panose="020B0604020202020204" pitchFamily="34" charset="0"/>
                <a:cs typeface="Kokila" panose="020B0604020202020204" pitchFamily="34" charset="0"/>
              </a:rPr>
              <a:t> रु. हो जाती है तो चक्रवृद्धि ब्याज की दर ज्ञात कीजिये।</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76353D6-8739-24C6-DFC3-F9F7CA71060C}"/>
                  </a:ext>
                </a:extLst>
              </p:cNvPr>
              <p:cNvSpPr/>
              <p:nvPr/>
            </p:nvSpPr>
            <p:spPr>
              <a:xfrm>
                <a:off x="10358846" y="3137080"/>
                <a:ext cx="1833154" cy="2935355"/>
              </a:xfrm>
              <a:prstGeom prst="rect">
                <a:avLst/>
              </a:prstGeom>
            </p:spPr>
            <p:txBody>
              <a:bodyPr wrap="square">
                <a:spAutoFit/>
              </a:bodyPr>
              <a:lstStyle/>
              <a:p>
                <a:pPr marL="457200" indent="-457200">
                  <a:buAutoNum type="alphaLcParenBoth"/>
                </a:pPr>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4</a:t>
                </a:r>
                <a14:m>
                  <m:oMath xmlns:m="http://schemas.openxmlformats.org/officeDocument/2006/math">
                    <m:f>
                      <m:fPr>
                        <m:ctrlPr>
                          <a:rPr lang="en-US" sz="3200" b="1" i="1">
                            <a:solidFill>
                              <a:schemeClr val="bg1"/>
                            </a:solidFill>
                            <a:latin typeface="Cambria Math" panose="02040503050406030204" pitchFamily="18" charset="0"/>
                            <a:ea typeface="Cambria" panose="02040503050406030204" pitchFamily="18" charset="0"/>
                          </a:rPr>
                        </m:ctrlPr>
                      </m:fPr>
                      <m:num>
                        <m:r>
                          <a:rPr lang="en-US" sz="3200" b="1" i="1">
                            <a:solidFill>
                              <a:schemeClr val="bg1"/>
                            </a:solidFill>
                            <a:latin typeface="Cambria Math" panose="02040503050406030204" pitchFamily="18" charset="0"/>
                            <a:ea typeface="Cambria" panose="02040503050406030204" pitchFamily="18" charset="0"/>
                          </a:rPr>
                          <m:t>𝟏</m:t>
                        </m:r>
                      </m:num>
                      <m:den>
                        <m:r>
                          <a:rPr lang="en-US" sz="3200" b="1" i="1">
                            <a:solidFill>
                              <a:schemeClr val="bg1"/>
                            </a:solidFill>
                            <a:latin typeface="Cambria Math" panose="02040503050406030204" pitchFamily="18" charset="0"/>
                            <a:ea typeface="Cambria" panose="02040503050406030204" pitchFamily="18" charset="0"/>
                          </a:rPr>
                          <m:t>𝟑</m:t>
                        </m:r>
                      </m:den>
                    </m:f>
                  </m:oMath>
                </a14:m>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a:t>
                </a:r>
              </a:p>
              <a:p>
                <a:pPr marL="457200" indent="-457200">
                  <a:buAutoNum type="alphaLcParenBoth"/>
                </a:pPr>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6</a:t>
                </a:r>
                <a14:m>
                  <m:oMath xmlns:m="http://schemas.openxmlformats.org/officeDocument/2006/math">
                    <m:f>
                      <m:fPr>
                        <m:ctrlPr>
                          <a:rPr lang="en-US" sz="3200" b="1" i="1">
                            <a:solidFill>
                              <a:schemeClr val="bg1"/>
                            </a:solidFill>
                            <a:latin typeface="Cambria Math" panose="02040503050406030204" pitchFamily="18" charset="0"/>
                            <a:ea typeface="Cambria" panose="02040503050406030204" pitchFamily="18" charset="0"/>
                          </a:rPr>
                        </m:ctrlPr>
                      </m:fPr>
                      <m:num>
                        <m:r>
                          <a:rPr lang="en-US" sz="3200" b="1" i="1">
                            <a:solidFill>
                              <a:schemeClr val="bg1"/>
                            </a:solidFill>
                            <a:latin typeface="Cambria Math" panose="02040503050406030204" pitchFamily="18" charset="0"/>
                            <a:ea typeface="Cambria" panose="02040503050406030204" pitchFamily="18" charset="0"/>
                          </a:rPr>
                          <m:t>𝟐</m:t>
                        </m:r>
                      </m:num>
                      <m:den>
                        <m:r>
                          <a:rPr lang="en-US" sz="3200" b="1" i="1">
                            <a:solidFill>
                              <a:schemeClr val="bg1"/>
                            </a:solidFill>
                            <a:latin typeface="Cambria Math" panose="02040503050406030204" pitchFamily="18" charset="0"/>
                            <a:ea typeface="Cambria" panose="02040503050406030204" pitchFamily="18" charset="0"/>
                          </a:rPr>
                          <m:t>𝟑</m:t>
                        </m:r>
                      </m:den>
                    </m:f>
                  </m:oMath>
                </a14:m>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a:t>
                </a:r>
              </a:p>
              <a:p>
                <a:pPr marL="457200" indent="-457200">
                  <a:buAutoNum type="alphaLcParenBoth"/>
                </a:pPr>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8</a:t>
                </a:r>
                <a14:m>
                  <m:oMath xmlns:m="http://schemas.openxmlformats.org/officeDocument/2006/math">
                    <m:f>
                      <m:fPr>
                        <m:ctrlPr>
                          <a:rPr lang="en-US" sz="3200" b="1" i="1">
                            <a:solidFill>
                              <a:schemeClr val="bg1"/>
                            </a:solidFill>
                            <a:latin typeface="Cambria Math" panose="02040503050406030204" pitchFamily="18" charset="0"/>
                            <a:ea typeface="Cambria" panose="02040503050406030204" pitchFamily="18" charset="0"/>
                          </a:rPr>
                        </m:ctrlPr>
                      </m:fPr>
                      <m:num>
                        <m:r>
                          <a:rPr lang="en-US" sz="3200" b="1" i="1">
                            <a:solidFill>
                              <a:schemeClr val="bg1"/>
                            </a:solidFill>
                            <a:latin typeface="Cambria Math" panose="02040503050406030204" pitchFamily="18" charset="0"/>
                            <a:ea typeface="Cambria" panose="02040503050406030204" pitchFamily="18" charset="0"/>
                          </a:rPr>
                          <m:t>𝟏</m:t>
                        </m:r>
                      </m:num>
                      <m:den>
                        <m:r>
                          <a:rPr lang="en-US" sz="3200" b="1" i="1">
                            <a:solidFill>
                              <a:schemeClr val="bg1"/>
                            </a:solidFill>
                            <a:latin typeface="Cambria Math" panose="02040503050406030204" pitchFamily="18" charset="0"/>
                            <a:ea typeface="Cambria" panose="02040503050406030204" pitchFamily="18" charset="0"/>
                          </a:rPr>
                          <m:t>𝟑</m:t>
                        </m:r>
                      </m:den>
                    </m:f>
                  </m:oMath>
                </a14:m>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a:t>
                </a:r>
              </a:p>
              <a:p>
                <a:pPr marL="457200" indent="-457200">
                  <a:buAutoNum type="alphaLcParenBoth"/>
                </a:pPr>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12</a:t>
                </a:r>
                <a14:m>
                  <m:oMath xmlns:m="http://schemas.openxmlformats.org/officeDocument/2006/math">
                    <m:f>
                      <m:fPr>
                        <m:ctrlPr>
                          <a:rPr lang="en-US" sz="3200" b="1" i="1">
                            <a:solidFill>
                              <a:schemeClr val="bg1"/>
                            </a:solidFill>
                            <a:latin typeface="Cambria Math" panose="02040503050406030204" pitchFamily="18" charset="0"/>
                            <a:ea typeface="Cambria" panose="02040503050406030204" pitchFamily="18" charset="0"/>
                          </a:rPr>
                        </m:ctrlPr>
                      </m:fPr>
                      <m:num>
                        <m:r>
                          <a:rPr lang="en-US" sz="3200" b="1" i="1">
                            <a:solidFill>
                              <a:schemeClr val="bg1"/>
                            </a:solidFill>
                            <a:latin typeface="Cambria Math" panose="02040503050406030204" pitchFamily="18" charset="0"/>
                            <a:ea typeface="Cambria" panose="02040503050406030204" pitchFamily="18" charset="0"/>
                          </a:rPr>
                          <m:t>𝟏</m:t>
                        </m:r>
                      </m:num>
                      <m:den>
                        <m:r>
                          <a:rPr lang="en-US" sz="3200" b="1" i="1">
                            <a:solidFill>
                              <a:schemeClr val="bg1"/>
                            </a:solidFill>
                            <a:latin typeface="Cambria Math" panose="02040503050406030204" pitchFamily="18" charset="0"/>
                            <a:ea typeface="Cambria" panose="02040503050406030204" pitchFamily="18" charset="0"/>
                          </a:rPr>
                          <m:t>𝟐</m:t>
                        </m:r>
                      </m:den>
                    </m:f>
                  </m:oMath>
                </a14:m>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a:t>
                </a:r>
              </a:p>
            </p:txBody>
          </p:sp>
        </mc:Choice>
        <mc:Fallback xmlns="">
          <p:sp>
            <p:nvSpPr>
              <p:cNvPr id="6" name="Rectangle 5">
                <a:extLst>
                  <a:ext uri="{FF2B5EF4-FFF2-40B4-BE49-F238E27FC236}">
                    <a16:creationId xmlns:a16="http://schemas.microsoft.com/office/drawing/2014/main" id="{276353D6-8739-24C6-DFC3-F9F7CA71060C}"/>
                  </a:ext>
                </a:extLst>
              </p:cNvPr>
              <p:cNvSpPr>
                <a:spLocks noRot="1" noChangeAspect="1" noMove="1" noResize="1" noEditPoints="1" noAdjustHandles="1" noChangeArrowheads="1" noChangeShapeType="1" noTextEdit="1"/>
              </p:cNvSpPr>
              <p:nvPr/>
            </p:nvSpPr>
            <p:spPr>
              <a:xfrm>
                <a:off x="10358846" y="3137080"/>
                <a:ext cx="1833154" cy="2935355"/>
              </a:xfrm>
              <a:prstGeom prst="rect">
                <a:avLst/>
              </a:prstGeom>
              <a:blipFill>
                <a:blip r:embed="rId3"/>
                <a:stretch>
                  <a:fillRect l="-7973" b="-4990"/>
                </a:stretch>
              </a:blipFill>
            </p:spPr>
            <p:txBody>
              <a:bodyPr/>
              <a:lstStyle/>
              <a:p>
                <a:r>
                  <a:rPr lang="en-US">
                    <a:noFill/>
                  </a:rPr>
                  <a:t> </a:t>
                </a:r>
              </a:p>
            </p:txBody>
          </p:sp>
        </mc:Fallback>
      </mc:AlternateContent>
    </p:spTree>
    <p:extLst>
      <p:ext uri="{BB962C8B-B14F-4D97-AF65-F5344CB8AC3E}">
        <p14:creationId xmlns:p14="http://schemas.microsoft.com/office/powerpoint/2010/main" val="595527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6702AC-7BA2-6634-4ECE-1DFFE5D4DCA2}"/>
                  </a:ext>
                </a:extLst>
              </p:cNvPr>
              <p:cNvSpPr txBox="1"/>
              <p:nvPr/>
            </p:nvSpPr>
            <p:spPr>
              <a:xfrm>
                <a:off x="881269" y="1191782"/>
                <a:ext cx="10793895" cy="2522998"/>
              </a:xfrm>
              <a:prstGeom prst="rect">
                <a:avLst/>
              </a:prstGeom>
              <a:noFill/>
            </p:spPr>
            <p:txBody>
              <a:bodyPr wrap="square">
                <a:spAutoFit/>
              </a:bodyPr>
              <a:lstStyle/>
              <a:p>
                <a:pPr algn="just"/>
                <a:r>
                  <a:rPr lang="en-US" sz="3200" b="1" dirty="0">
                    <a:solidFill>
                      <a:schemeClr val="bg1"/>
                    </a:solidFill>
                    <a:latin typeface="Kokila" pitchFamily="34" charset="0"/>
                    <a:cs typeface="Kokila" pitchFamily="34" charset="0"/>
                  </a:rPr>
                  <a:t>Simplify the given expression / </a:t>
                </a:r>
                <a:r>
                  <a:rPr lang="hi-IN" sz="3200" b="1" dirty="0">
                    <a:solidFill>
                      <a:srgbClr val="FFFF00"/>
                    </a:solidFill>
                    <a:latin typeface="Kokila" pitchFamily="34" charset="0"/>
                    <a:cs typeface="Kokila" pitchFamily="34" charset="0"/>
                  </a:rPr>
                  <a:t>दिए गए व्यंजक को सरल कीजिए | </a:t>
                </a:r>
                <a:endParaRPr lang="en-US" sz="3200" b="1" dirty="0">
                  <a:solidFill>
                    <a:srgbClr val="FFFF00"/>
                  </a:solidFill>
                  <a:latin typeface="Kokila" pitchFamily="34" charset="0"/>
                  <a:cs typeface="Kokila" pitchFamily="34" charset="0"/>
                </a:endParaRPr>
              </a:p>
              <a:p>
                <a:pPr algn="just"/>
                <a:r>
                  <a:rPr lang="en-US" sz="3200" b="1" dirty="0">
                    <a:solidFill>
                      <a:schemeClr val="bg1"/>
                    </a:solidFill>
                    <a:cs typeface="Kokila" pitchFamily="34" charset="0"/>
                  </a:rPr>
                  <a:t>              </a:t>
                </a:r>
                <a14:m>
                  <m:oMath xmlns:m="http://schemas.openxmlformats.org/officeDocument/2006/math">
                    <m:f>
                      <m:fPr>
                        <m:ctrlPr>
                          <a:rPr lang="hi-IN"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𝟏</m:t>
                        </m:r>
                      </m:num>
                      <m:den>
                        <m:r>
                          <a:rPr lang="en-US" sz="3200" b="1" i="1">
                            <a:solidFill>
                              <a:schemeClr val="bg1"/>
                            </a:solidFill>
                            <a:latin typeface="Cambria Math"/>
                            <a:cs typeface="Kokila" pitchFamily="34" charset="0"/>
                          </a:rPr>
                          <m:t>𝟏</m:t>
                        </m:r>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𝟏</m:t>
                            </m:r>
                          </m:num>
                          <m:den>
                            <m:r>
                              <a:rPr lang="en-US" sz="3200" b="1" i="1">
                                <a:solidFill>
                                  <a:schemeClr val="bg1"/>
                                </a:solidFill>
                                <a:latin typeface="Cambria Math"/>
                                <a:cs typeface="Kokila" pitchFamily="34" charset="0"/>
                              </a:rPr>
                              <m:t>𝟏</m:t>
                            </m:r>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𝟏</m:t>
                                </m:r>
                              </m:num>
                              <m:den>
                                <m:r>
                                  <a:rPr lang="en-US" sz="3200" b="1" i="1">
                                    <a:solidFill>
                                      <a:schemeClr val="bg1"/>
                                    </a:solidFill>
                                    <a:latin typeface="Cambria Math"/>
                                    <a:cs typeface="Kokila" pitchFamily="34" charset="0"/>
                                  </a:rPr>
                                  <m:t>𝟏</m:t>
                                </m:r>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𝟏</m:t>
                                    </m:r>
                                  </m:num>
                                  <m:den>
                                    <m:r>
                                      <a:rPr lang="en-US" sz="3200" b="1" i="1">
                                        <a:solidFill>
                                          <a:schemeClr val="bg1"/>
                                        </a:solidFill>
                                        <a:latin typeface="Cambria Math"/>
                                        <a:cs typeface="Kokila" pitchFamily="34" charset="0"/>
                                      </a:rPr>
                                      <m:t>𝟏</m:t>
                                    </m:r>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𝟏</m:t>
                                        </m:r>
                                      </m:num>
                                      <m:den>
                                        <m:r>
                                          <a:rPr lang="en-US" sz="3200" b="1" i="1">
                                            <a:solidFill>
                                              <a:schemeClr val="bg1"/>
                                            </a:solidFill>
                                            <a:latin typeface="Cambria Math"/>
                                            <a:cs typeface="Kokila" pitchFamily="34" charset="0"/>
                                          </a:rPr>
                                          <m:t>𝟏</m:t>
                                        </m:r>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𝟐</m:t>
                                            </m:r>
                                          </m:num>
                                          <m:den>
                                            <m:r>
                                              <a:rPr lang="en-US" sz="3200" b="1" i="1">
                                                <a:solidFill>
                                                  <a:schemeClr val="bg1"/>
                                                </a:solidFill>
                                                <a:latin typeface="Cambria Math"/>
                                                <a:cs typeface="Kokila" pitchFamily="34" charset="0"/>
                                              </a:rPr>
                                              <m:t>𝟑</m:t>
                                            </m:r>
                                          </m:den>
                                        </m:f>
                                      </m:den>
                                    </m:f>
                                  </m:den>
                                </m:f>
                              </m:den>
                            </m:f>
                          </m:den>
                        </m:f>
                      </m:den>
                    </m:f>
                  </m:oMath>
                </a14:m>
                <a:endParaRPr lang="en-US" sz="3200" dirty="0"/>
              </a:p>
            </p:txBody>
          </p:sp>
        </mc:Choice>
        <mc:Fallback xmlns="">
          <p:sp>
            <p:nvSpPr>
              <p:cNvPr id="4" name="TextBox 3">
                <a:extLst>
                  <a:ext uri="{FF2B5EF4-FFF2-40B4-BE49-F238E27FC236}">
                    <a16:creationId xmlns:a16="http://schemas.microsoft.com/office/drawing/2014/main" id="{7F6702AC-7BA2-6634-4ECE-1DFFE5D4DCA2}"/>
                  </a:ext>
                </a:extLst>
              </p:cNvPr>
              <p:cNvSpPr txBox="1">
                <a:spLocks noRot="1" noChangeAspect="1" noMove="1" noResize="1" noEditPoints="1" noAdjustHandles="1" noChangeArrowheads="1" noChangeShapeType="1" noTextEdit="1"/>
              </p:cNvSpPr>
              <p:nvPr/>
            </p:nvSpPr>
            <p:spPr>
              <a:xfrm>
                <a:off x="881269" y="1191782"/>
                <a:ext cx="10793895" cy="2522998"/>
              </a:xfrm>
              <a:prstGeom prst="rect">
                <a:avLst/>
              </a:prstGeom>
              <a:blipFill>
                <a:blip r:embed="rId3"/>
                <a:stretch>
                  <a:fillRect l="-1469" t="-314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ED3057DE-02E7-E5A8-9054-ECEEB09E37C8}"/>
              </a:ext>
            </a:extLst>
          </p:cNvPr>
          <p:cNvSpPr/>
          <p:nvPr/>
        </p:nvSpPr>
        <p:spPr>
          <a:xfrm>
            <a:off x="10239577" y="1854717"/>
            <a:ext cx="1833154" cy="2062103"/>
          </a:xfrm>
          <a:prstGeom prst="rect">
            <a:avLst/>
          </a:prstGeom>
        </p:spPr>
        <p:txBody>
          <a:bodyPr wrap="square">
            <a:spAutoFit/>
          </a:bodyPr>
          <a:lstStyle/>
          <a:p>
            <a:pPr algn="just"/>
            <a:r>
              <a:rPr lang="en-US" sz="3200" b="1" dirty="0">
                <a:solidFill>
                  <a:schemeClr val="bg1"/>
                </a:solidFill>
                <a:latin typeface="Kokila" pitchFamily="34" charset="0"/>
                <a:cs typeface="Kokila" pitchFamily="34" charset="0"/>
              </a:rPr>
              <a:t>(a) 22/28</a:t>
            </a:r>
            <a:endParaRPr lang="hi-IN"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(b) 21/34</a:t>
            </a:r>
            <a:endParaRPr lang="hi-IN"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(c) 56/53</a:t>
            </a:r>
            <a:endParaRPr lang="hi-IN"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(d) 14/65</a:t>
            </a:r>
            <a:endParaRPr lang="hi-IN" sz="3200" b="1" dirty="0">
              <a:solidFill>
                <a:schemeClr val="bg1"/>
              </a:solidFill>
              <a:latin typeface="Kokila" pitchFamily="34" charset="0"/>
              <a:cs typeface="Kokila" pitchFamily="34" charset="0"/>
            </a:endParaRPr>
          </a:p>
        </p:txBody>
      </p:sp>
    </p:spTree>
    <p:extLst>
      <p:ext uri="{BB962C8B-B14F-4D97-AF65-F5344CB8AC3E}">
        <p14:creationId xmlns:p14="http://schemas.microsoft.com/office/powerpoint/2010/main" val="762228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B0A02AE-60FE-833E-EF03-7C25AEF0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635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545F98CB-15B6-07BA-3962-20936911C29F}"/>
              </a:ext>
            </a:extLst>
          </p:cNvPr>
          <p:cNvSpPr txBox="1"/>
          <p:nvPr/>
        </p:nvSpPr>
        <p:spPr>
          <a:xfrm>
            <a:off x="454188" y="1007165"/>
            <a:ext cx="11072553" cy="1569660"/>
          </a:xfrm>
          <a:prstGeom prst="rect">
            <a:avLst/>
          </a:prstGeom>
          <a:noFill/>
        </p:spPr>
        <p:txBody>
          <a:bodyPr wrap="square">
            <a:spAutoFit/>
          </a:bodyPr>
          <a:lstStyle/>
          <a:p>
            <a:pPr>
              <a:lnSpc>
                <a:spcPct val="150000"/>
              </a:lnSpc>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 </a:t>
            </a:r>
            <a:r>
              <a:rPr lang="en-US" sz="3200" b="1" dirty="0">
                <a:solidFill>
                  <a:schemeClr val="bg1"/>
                </a:solidFill>
                <a:latin typeface="Kokila" panose="020B0604020202020204" pitchFamily="34" charset="0"/>
                <a:cs typeface="Kokila" panose="020B0604020202020204" pitchFamily="34" charset="0"/>
              </a:rPr>
              <a:t>If x is 70% of y, what percent of x is y?</a:t>
            </a:r>
          </a:p>
          <a:p>
            <a:pPr>
              <a:lnSpc>
                <a:spcPct val="150000"/>
              </a:lnSpc>
            </a:pPr>
            <a:r>
              <a:rPr lang="hi-IN" sz="3200" b="1" dirty="0">
                <a:solidFill>
                  <a:srgbClr val="FFFF00"/>
                </a:solidFill>
                <a:latin typeface="Kokila" panose="020B0604020202020204" pitchFamily="34" charset="0"/>
                <a:cs typeface="Kokila" panose="020B0604020202020204" pitchFamily="34" charset="0"/>
              </a:rPr>
              <a:t>यदि </a:t>
            </a:r>
            <a:r>
              <a:rPr lang="en-US" sz="3200" b="1" dirty="0">
                <a:solidFill>
                  <a:srgbClr val="FFFF00"/>
                </a:solidFill>
                <a:latin typeface="Kokila" panose="020B0604020202020204" pitchFamily="34" charset="0"/>
                <a:cs typeface="Kokila" panose="020B0604020202020204" pitchFamily="34" charset="0"/>
              </a:rPr>
              <a:t>x </a:t>
            </a:r>
            <a:r>
              <a:rPr lang="hi-IN" sz="3200" b="1" dirty="0">
                <a:solidFill>
                  <a:srgbClr val="FFFF00"/>
                </a:solidFill>
                <a:latin typeface="Kokila" panose="020B0604020202020204" pitchFamily="34" charset="0"/>
                <a:cs typeface="Kokila" panose="020B0604020202020204" pitchFamily="34" charset="0"/>
              </a:rPr>
              <a:t>, </a:t>
            </a:r>
            <a:r>
              <a:rPr lang="en-US" sz="3200" b="1" dirty="0">
                <a:solidFill>
                  <a:srgbClr val="FFFF00"/>
                </a:solidFill>
                <a:latin typeface="Kokila" panose="020B0604020202020204" pitchFamily="34" charset="0"/>
                <a:cs typeface="Kokila" panose="020B0604020202020204" pitchFamily="34" charset="0"/>
              </a:rPr>
              <a:t>y </a:t>
            </a:r>
            <a:r>
              <a:rPr lang="hi-IN" sz="3200" b="1" dirty="0">
                <a:solidFill>
                  <a:srgbClr val="FFFF00"/>
                </a:solidFill>
                <a:latin typeface="Kokila" panose="020B0604020202020204" pitchFamily="34" charset="0"/>
                <a:cs typeface="Kokila" panose="020B0604020202020204" pitchFamily="34" charset="0"/>
              </a:rPr>
              <a:t> का </a:t>
            </a:r>
            <a:r>
              <a:rPr lang="en-US" sz="3200" b="1" dirty="0">
                <a:solidFill>
                  <a:srgbClr val="FFFF00"/>
                </a:solidFill>
                <a:latin typeface="Kokila" panose="020B0604020202020204" pitchFamily="34" charset="0"/>
                <a:cs typeface="Kokila" panose="020B0604020202020204" pitchFamily="34" charset="0"/>
              </a:rPr>
              <a:t>70% </a:t>
            </a:r>
            <a:r>
              <a:rPr lang="hi-IN" sz="3200" b="1" dirty="0">
                <a:solidFill>
                  <a:srgbClr val="FFFF00"/>
                </a:solidFill>
                <a:latin typeface="Kokila" panose="020B0604020202020204" pitchFamily="34" charset="0"/>
                <a:cs typeface="Kokila" panose="020B0604020202020204" pitchFamily="34" charset="0"/>
              </a:rPr>
              <a:t>है</a:t>
            </a:r>
            <a:r>
              <a:rPr lang="en-US" sz="3200" b="1" dirty="0">
                <a:solidFill>
                  <a:srgbClr val="FFFF00"/>
                </a:solidFill>
                <a:latin typeface="Kokila" panose="020B0604020202020204" pitchFamily="34" charset="0"/>
                <a:cs typeface="Kokila" panose="020B0604020202020204" pitchFamily="34" charset="0"/>
              </a:rPr>
              <a:t>, </a:t>
            </a:r>
            <a:r>
              <a:rPr lang="hi-IN" sz="3200" b="1" dirty="0">
                <a:solidFill>
                  <a:srgbClr val="FFFF00"/>
                </a:solidFill>
                <a:latin typeface="Kokila" panose="020B0604020202020204" pitchFamily="34" charset="0"/>
                <a:cs typeface="Kokila" panose="020B0604020202020204" pitchFamily="34" charset="0"/>
              </a:rPr>
              <a:t>तो </a:t>
            </a:r>
            <a:r>
              <a:rPr lang="en-US" sz="3200" b="1" dirty="0">
                <a:solidFill>
                  <a:srgbClr val="FFFF00"/>
                </a:solidFill>
                <a:latin typeface="Kokila" panose="020B0604020202020204" pitchFamily="34" charset="0"/>
                <a:cs typeface="Kokila" panose="020B0604020202020204" pitchFamily="34" charset="0"/>
              </a:rPr>
              <a:t>y</a:t>
            </a:r>
            <a:r>
              <a:rPr lang="hi-IN" sz="3200" b="1" dirty="0">
                <a:solidFill>
                  <a:srgbClr val="FFFF00"/>
                </a:solidFill>
                <a:latin typeface="Kokila" panose="020B0604020202020204" pitchFamily="34" charset="0"/>
                <a:cs typeface="Kokila" panose="020B0604020202020204" pitchFamily="34" charset="0"/>
              </a:rPr>
              <a:t>,</a:t>
            </a:r>
            <a:r>
              <a:rPr lang="en-US" sz="3200" b="1" dirty="0">
                <a:solidFill>
                  <a:srgbClr val="FFFF00"/>
                </a:solidFill>
                <a:latin typeface="Kokila" panose="020B0604020202020204" pitchFamily="34" charset="0"/>
                <a:cs typeface="Kokila" panose="020B0604020202020204" pitchFamily="34" charset="0"/>
              </a:rPr>
              <a:t> x</a:t>
            </a:r>
            <a:r>
              <a:rPr lang="hi-IN" sz="3200" b="1" dirty="0">
                <a:solidFill>
                  <a:srgbClr val="FFFF00"/>
                </a:solidFill>
                <a:latin typeface="Kokila" panose="020B0604020202020204" pitchFamily="34" charset="0"/>
                <a:cs typeface="Kokila" panose="020B0604020202020204" pitchFamily="34" charset="0"/>
              </a:rPr>
              <a:t> का कितना प्रतिशत है</a:t>
            </a:r>
            <a:r>
              <a:rPr lang="en-US" sz="3200" b="1" dirty="0">
                <a:solidFill>
                  <a:srgbClr val="FFFF00"/>
                </a:solidFill>
                <a:latin typeface="Kokila" panose="020B0604020202020204" pitchFamily="34" charset="0"/>
                <a:cs typeface="Kokila" panose="020B0604020202020204" pitchFamily="34" charset="0"/>
              </a:rPr>
              <a:t>?</a:t>
            </a:r>
            <a:r>
              <a:rPr lang="en-US" sz="3200" dirty="0">
                <a:solidFill>
                  <a:srgbClr val="FFFF00"/>
                </a:solidFill>
                <a:latin typeface="Kokila" panose="020B0604020202020204" pitchFamily="34" charset="0"/>
                <a:cs typeface="Kokila" panose="020B0604020202020204" pitchFamily="34" charset="0"/>
              </a:rPr>
              <a:t>                   </a:t>
            </a:r>
            <a:endParaRPr lang="en-US" sz="3200" b="1" dirty="0">
              <a:solidFill>
                <a:srgbClr val="FFFF00"/>
              </a:solidFill>
              <a:latin typeface="Kokila" panose="020B0604020202020204" pitchFamily="34" charset="0"/>
              <a:ea typeface="Arial Unicode MS" panose="020B0604020202020204" pitchFamily="34" charset="-128"/>
              <a:cs typeface="Kokila" panose="020B0604020202020204"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CE9BA7E-8C88-32DC-B7E9-4A783349A3E6}"/>
                  </a:ext>
                </a:extLst>
              </p:cNvPr>
              <p:cNvSpPr/>
              <p:nvPr/>
            </p:nvSpPr>
            <p:spPr>
              <a:xfrm>
                <a:off x="9753600" y="1313825"/>
                <a:ext cx="2037806" cy="2967351"/>
              </a:xfrm>
              <a:prstGeom prst="rect">
                <a:avLst/>
              </a:prstGeom>
            </p:spPr>
            <p:txBody>
              <a:bodyPr wrap="square">
                <a:spAutoFit/>
              </a:bodyPr>
              <a:lstStyle/>
              <a:p>
                <a:r>
                  <a:rPr lang="en-US" sz="3200" b="1" dirty="0">
                    <a:solidFill>
                      <a:schemeClr val="bg1"/>
                    </a:solidFill>
                    <a:latin typeface="Kokila" pitchFamily="34" charset="0"/>
                    <a:cs typeface="Kokila" pitchFamily="34" charset="0"/>
                  </a:rPr>
                  <a:t>(a) 173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a:rPr>
                          <m:t>𝟒</m:t>
                        </m:r>
                      </m:num>
                      <m:den>
                        <m:r>
                          <a:rPr lang="en-US" sz="3200" b="1" i="1">
                            <a:solidFill>
                              <a:schemeClr val="bg1"/>
                            </a:solidFill>
                            <a:latin typeface="Cambria Math"/>
                          </a:rPr>
                          <m:t>𝟕</m:t>
                        </m:r>
                      </m:den>
                    </m:f>
                  </m:oMath>
                </a14:m>
                <a:r>
                  <a:rPr lang="en-US" sz="3200" b="1" dirty="0">
                    <a:solidFill>
                      <a:schemeClr val="bg1"/>
                    </a:solidFill>
                    <a:latin typeface="Kokila" pitchFamily="34" charset="0"/>
                    <a:cs typeface="Kokila" pitchFamily="34" charset="0"/>
                  </a:rPr>
                  <a:t>%</a:t>
                </a:r>
              </a:p>
              <a:p>
                <a:r>
                  <a:rPr lang="en-US" sz="3200" b="1" dirty="0">
                    <a:solidFill>
                      <a:schemeClr val="bg1"/>
                    </a:solidFill>
                    <a:latin typeface="Kokila" pitchFamily="34" charset="0"/>
                    <a:cs typeface="Kokila" pitchFamily="34" charset="0"/>
                  </a:rPr>
                  <a:t>(b) 125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a:rPr>
                          <m:t>𝟓</m:t>
                        </m:r>
                      </m:num>
                      <m:den>
                        <m:r>
                          <a:rPr lang="en-US" sz="3200" b="1" i="1">
                            <a:solidFill>
                              <a:schemeClr val="bg1"/>
                            </a:solidFill>
                            <a:latin typeface="Cambria Math"/>
                          </a:rPr>
                          <m:t>𝟕</m:t>
                        </m:r>
                      </m:den>
                    </m:f>
                  </m:oMath>
                </a14:m>
                <a:r>
                  <a:rPr lang="en-US" sz="3200" b="1" dirty="0">
                    <a:solidFill>
                      <a:schemeClr val="bg1"/>
                    </a:solidFill>
                    <a:latin typeface="Kokila" pitchFamily="34" charset="0"/>
                    <a:cs typeface="Kokila" pitchFamily="34" charset="0"/>
                  </a:rPr>
                  <a:t>%</a:t>
                </a:r>
              </a:p>
              <a:p>
                <a:r>
                  <a:rPr lang="en-US" sz="3200" b="1" dirty="0">
                    <a:solidFill>
                      <a:schemeClr val="bg1"/>
                    </a:solidFill>
                    <a:latin typeface="Kokila" pitchFamily="34" charset="0"/>
                    <a:cs typeface="Kokila" pitchFamily="34" charset="0"/>
                  </a:rPr>
                  <a:t>(c) 142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a:rPr>
                          <m:t>𝟔</m:t>
                        </m:r>
                      </m:num>
                      <m:den>
                        <m:r>
                          <a:rPr lang="en-US" sz="3200" b="1" i="1">
                            <a:solidFill>
                              <a:schemeClr val="bg1"/>
                            </a:solidFill>
                            <a:latin typeface="Cambria Math"/>
                          </a:rPr>
                          <m:t>𝟕</m:t>
                        </m:r>
                      </m:den>
                    </m:f>
                  </m:oMath>
                </a14:m>
                <a:r>
                  <a:rPr lang="en-US" sz="3200" b="1" dirty="0">
                    <a:solidFill>
                      <a:schemeClr val="bg1"/>
                    </a:solidFill>
                    <a:latin typeface="Kokila" pitchFamily="34" charset="0"/>
                    <a:cs typeface="Kokila" pitchFamily="34" charset="0"/>
                  </a:rPr>
                  <a:t>%</a:t>
                </a:r>
              </a:p>
              <a:p>
                <a:r>
                  <a:rPr lang="en-US" sz="3200" b="1" dirty="0">
                    <a:solidFill>
                      <a:schemeClr val="bg1"/>
                    </a:solidFill>
                    <a:latin typeface="Kokila" pitchFamily="34" charset="0"/>
                    <a:cs typeface="Kokila" pitchFamily="34" charset="0"/>
                  </a:rPr>
                  <a:t>(d) 133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a:rPr>
                          <m:t>𝟒</m:t>
                        </m:r>
                      </m:num>
                      <m:den>
                        <m:r>
                          <a:rPr lang="en-US" sz="3200" b="1" i="1">
                            <a:solidFill>
                              <a:schemeClr val="bg1"/>
                            </a:solidFill>
                            <a:latin typeface="Cambria Math"/>
                          </a:rPr>
                          <m:t>𝟕</m:t>
                        </m:r>
                      </m:den>
                    </m:f>
                  </m:oMath>
                </a14:m>
                <a:r>
                  <a:rPr lang="en-US" sz="3200" b="1" dirty="0">
                    <a:solidFill>
                      <a:schemeClr val="bg1"/>
                    </a:solidFill>
                    <a:latin typeface="Kokila" panose="020B0604020202020204" pitchFamily="34" charset="0"/>
                    <a:cs typeface="Kokila" panose="020B0604020202020204" pitchFamily="34" charset="0"/>
                  </a:rPr>
                  <a:t>%</a:t>
                </a:r>
              </a:p>
            </p:txBody>
          </p:sp>
        </mc:Choice>
        <mc:Fallback xmlns="">
          <p:sp>
            <p:nvSpPr>
              <p:cNvPr id="4" name="Rectangle 3">
                <a:extLst>
                  <a:ext uri="{FF2B5EF4-FFF2-40B4-BE49-F238E27FC236}">
                    <a16:creationId xmlns:a16="http://schemas.microsoft.com/office/drawing/2014/main" id="{2CE9BA7E-8C88-32DC-B7E9-4A783349A3E6}"/>
                  </a:ext>
                </a:extLst>
              </p:cNvPr>
              <p:cNvSpPr>
                <a:spLocks noRot="1" noChangeAspect="1" noMove="1" noResize="1" noEditPoints="1" noAdjustHandles="1" noChangeArrowheads="1" noChangeShapeType="1" noTextEdit="1"/>
              </p:cNvSpPr>
              <p:nvPr/>
            </p:nvSpPr>
            <p:spPr>
              <a:xfrm>
                <a:off x="9753600" y="1313825"/>
                <a:ext cx="2037806" cy="2967351"/>
              </a:xfrm>
              <a:prstGeom prst="rect">
                <a:avLst/>
              </a:prstGeom>
              <a:blipFill>
                <a:blip r:embed="rId3"/>
                <a:stretch>
                  <a:fillRect l="-7485" b="-3909"/>
                </a:stretch>
              </a:blipFill>
            </p:spPr>
            <p:txBody>
              <a:bodyPr/>
              <a:lstStyle/>
              <a:p>
                <a:r>
                  <a:rPr lang="en-US">
                    <a:noFill/>
                  </a:rPr>
                  <a:t> </a:t>
                </a:r>
              </a:p>
            </p:txBody>
          </p:sp>
        </mc:Fallback>
      </mc:AlternateContent>
    </p:spTree>
    <p:extLst>
      <p:ext uri="{BB962C8B-B14F-4D97-AF65-F5344CB8AC3E}">
        <p14:creationId xmlns:p14="http://schemas.microsoft.com/office/powerpoint/2010/main" val="376369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522"/>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89C46B76-77F9-E75A-0C63-E1401486C774}"/>
              </a:ext>
            </a:extLst>
          </p:cNvPr>
          <p:cNvSpPr txBox="1"/>
          <p:nvPr/>
        </p:nvSpPr>
        <p:spPr>
          <a:xfrm>
            <a:off x="255405" y="993913"/>
            <a:ext cx="11072553" cy="1224951"/>
          </a:xfrm>
          <a:prstGeom prst="rect">
            <a:avLst/>
          </a:prstGeom>
          <a:noFill/>
        </p:spPr>
        <p:txBody>
          <a:bodyPr wrap="square">
            <a:spAutoFit/>
          </a:bodyPr>
          <a:lstStyle/>
          <a:p>
            <a:pPr algn="just">
              <a:lnSpc>
                <a:spcPct val="115000"/>
              </a:lnSpc>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Q.2 </a:t>
            </a:r>
            <a:r>
              <a:rPr lang="en-US" sz="3200" b="1" dirty="0">
                <a:solidFill>
                  <a:schemeClr val="bg1"/>
                </a:solidFill>
                <a:latin typeface="Kokila" panose="020B0604020202020204" pitchFamily="34" charset="0"/>
                <a:ea typeface="Calibri" panose="020F0502020204030204" pitchFamily="34" charset="0"/>
                <a:cs typeface="Kokila" panose="020B0604020202020204" pitchFamily="34" charset="0"/>
              </a:rPr>
              <a:t>x is 5 times longer than y. The percentage by which y is less than x is:</a:t>
            </a:r>
          </a:p>
          <a:p>
            <a:pPr algn="just">
              <a:lnSpc>
                <a:spcPct val="115000"/>
              </a:lnSpc>
            </a:pPr>
            <a:r>
              <a:rPr lang="en-US" sz="3200" b="1" dirty="0">
                <a:solidFill>
                  <a:srgbClr val="FFFF00"/>
                </a:solidFill>
                <a:latin typeface="Kokila" panose="020B0604020202020204" pitchFamily="34" charset="0"/>
                <a:ea typeface="Calibri" panose="020F0502020204030204" pitchFamily="34" charset="0"/>
                <a:cs typeface="Kokila" panose="020B0604020202020204" pitchFamily="34" charset="0"/>
              </a:rPr>
              <a:t>x, y </a:t>
            </a:r>
            <a:r>
              <a:rPr lang="hi-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से 5 गुना बड़ा है। </a:t>
            </a:r>
            <a:r>
              <a:rPr lang="en-US" sz="3200" b="1" dirty="0">
                <a:solidFill>
                  <a:srgbClr val="FFFF00"/>
                </a:solidFill>
                <a:latin typeface="Kokila" panose="020B0604020202020204" pitchFamily="34" charset="0"/>
                <a:ea typeface="Calibri" panose="020F0502020204030204" pitchFamily="34" charset="0"/>
                <a:cs typeface="Kokila" panose="020B0604020202020204" pitchFamily="34" charset="0"/>
              </a:rPr>
              <a:t>y, x </a:t>
            </a:r>
            <a:r>
              <a:rPr lang="hi-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से कितने प्रतिशत छोटा है?</a:t>
            </a:r>
            <a:endParaRPr lang="en-US" sz="3200" b="1" dirty="0">
              <a:solidFill>
                <a:srgbClr val="FFFF00"/>
              </a:solidFill>
              <a:latin typeface="Kokila" panose="020B0604020202020204" pitchFamily="34" charset="0"/>
              <a:ea typeface="Calibri" panose="020F0502020204030204" pitchFamily="34" charset="0"/>
              <a:cs typeface="Kokila" panose="020B0604020202020204" pitchFamily="34" charset="0"/>
            </a:endParaRPr>
          </a:p>
        </p:txBody>
      </p:sp>
      <p:sp>
        <p:nvSpPr>
          <p:cNvPr id="4" name="Rectangle 3">
            <a:extLst>
              <a:ext uri="{FF2B5EF4-FFF2-40B4-BE49-F238E27FC236}">
                <a16:creationId xmlns:a16="http://schemas.microsoft.com/office/drawing/2014/main" id="{852E751C-F453-A04B-F419-A71CF0E96885}"/>
              </a:ext>
            </a:extLst>
          </p:cNvPr>
          <p:cNvSpPr/>
          <p:nvPr/>
        </p:nvSpPr>
        <p:spPr>
          <a:xfrm>
            <a:off x="9753600" y="2281569"/>
            <a:ext cx="2037806" cy="2357568"/>
          </a:xfrm>
          <a:prstGeom prst="rect">
            <a:avLst/>
          </a:prstGeom>
        </p:spPr>
        <p:txBody>
          <a:bodyPr wrap="square">
            <a:spAutoFit/>
          </a:bodyPr>
          <a:lstStyle/>
          <a:p>
            <a:pPr algn="just">
              <a:lnSpc>
                <a:spcPct val="115000"/>
              </a:lnSpc>
            </a:pPr>
            <a:r>
              <a:rPr lang="en-US" sz="3200" b="1" dirty="0">
                <a:solidFill>
                  <a:schemeClr val="bg1"/>
                </a:solidFill>
                <a:latin typeface="Kokila" panose="020B0604020202020204" pitchFamily="34" charset="0"/>
                <a:ea typeface="Calibri" panose="020F0502020204030204" pitchFamily="34" charset="0"/>
                <a:cs typeface="Kokila" panose="020B0604020202020204" pitchFamily="34" charset="0"/>
              </a:rPr>
              <a:t>(a) 50%</a:t>
            </a:r>
          </a:p>
          <a:p>
            <a:pPr algn="just">
              <a:lnSpc>
                <a:spcPct val="115000"/>
              </a:lnSpc>
            </a:pPr>
            <a:r>
              <a:rPr lang="en-US" sz="3200" b="1" dirty="0">
                <a:solidFill>
                  <a:schemeClr val="bg1"/>
                </a:solidFill>
                <a:latin typeface="Kokila" panose="020B0604020202020204" pitchFamily="34" charset="0"/>
                <a:ea typeface="Calibri" panose="020F0502020204030204" pitchFamily="34" charset="0"/>
                <a:cs typeface="Kokila" panose="020B0604020202020204" pitchFamily="34" charset="0"/>
              </a:rPr>
              <a:t>(b) 40%</a:t>
            </a:r>
          </a:p>
          <a:p>
            <a:pPr algn="just">
              <a:lnSpc>
                <a:spcPct val="115000"/>
              </a:lnSpc>
            </a:pPr>
            <a:r>
              <a:rPr lang="en-US" sz="3200" b="1" dirty="0">
                <a:solidFill>
                  <a:schemeClr val="bg1"/>
                </a:solidFill>
                <a:latin typeface="Kokila" panose="020B0604020202020204" pitchFamily="34" charset="0"/>
                <a:ea typeface="Calibri" panose="020F0502020204030204" pitchFamily="34" charset="0"/>
                <a:cs typeface="Kokila" panose="020B0604020202020204" pitchFamily="34" charset="0"/>
              </a:rPr>
              <a:t>(c) 80%</a:t>
            </a:r>
          </a:p>
          <a:p>
            <a:pPr algn="just">
              <a:lnSpc>
                <a:spcPct val="115000"/>
              </a:lnSpc>
            </a:pPr>
            <a:r>
              <a:rPr lang="en-US" sz="3200" b="1" dirty="0">
                <a:solidFill>
                  <a:schemeClr val="bg1"/>
                </a:solidFill>
                <a:latin typeface="Kokila" panose="020B0604020202020204" pitchFamily="34" charset="0"/>
                <a:ea typeface="Calibri" panose="020F0502020204030204" pitchFamily="34" charset="0"/>
                <a:cs typeface="Kokila" panose="020B0604020202020204" pitchFamily="34" charset="0"/>
              </a:rPr>
              <a:t>(d) 70%</a:t>
            </a:r>
          </a:p>
        </p:txBody>
      </p:sp>
    </p:spTree>
    <p:extLst>
      <p:ext uri="{BB962C8B-B14F-4D97-AF65-F5344CB8AC3E}">
        <p14:creationId xmlns:p14="http://schemas.microsoft.com/office/powerpoint/2010/main" val="185408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D38D867-7EB0-43AB-BAE7-D6BA22AE178C}"/>
                  </a:ext>
                </a:extLst>
              </p:cNvPr>
              <p:cNvSpPr txBox="1"/>
              <p:nvPr/>
            </p:nvSpPr>
            <p:spPr>
              <a:xfrm>
                <a:off x="454188" y="1144452"/>
                <a:ext cx="11072553" cy="2647841"/>
              </a:xfrm>
              <a:prstGeom prst="rect">
                <a:avLst/>
              </a:prstGeom>
              <a:noFill/>
            </p:spPr>
            <p:txBody>
              <a:bodyPr wrap="square">
                <a:spAutoFit/>
              </a:bodyPr>
              <a:lstStyle/>
              <a:p>
                <a:pPr algn="just"/>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Q.3 </a:t>
                </a:r>
                <a:r>
                  <a:rPr lang="en-US" sz="3200" b="1" dirty="0">
                    <a:solidFill>
                      <a:schemeClr val="bg1"/>
                    </a:solidFill>
                    <a:latin typeface="Kokila" panose="020B0604020202020204" pitchFamily="34" charset="0"/>
                    <a:cs typeface="Kokila" panose="020B0604020202020204" pitchFamily="34" charset="0"/>
                  </a:rPr>
                  <a:t>Arrange in the ascending order.(</a:t>
                </a:r>
                <a:r>
                  <a:rPr lang="hi-IN" sz="3200" b="1" dirty="0">
                    <a:solidFill>
                      <a:srgbClr val="FFFF00"/>
                    </a:solidFill>
                    <a:latin typeface="Kokila" panose="020B0604020202020204" pitchFamily="34" charset="0"/>
                    <a:cs typeface="Kokila" panose="020B0604020202020204" pitchFamily="34" charset="0"/>
                  </a:rPr>
                  <a:t>आरोही क्रम में व्यवस्थित करें।</a:t>
                </a:r>
                <a:r>
                  <a:rPr lang="hi-IN" sz="3200" b="1" dirty="0">
                    <a:solidFill>
                      <a:schemeClr val="bg1"/>
                    </a:solidFill>
                    <a:latin typeface="Kokila" panose="020B0604020202020204" pitchFamily="34" charset="0"/>
                    <a:cs typeface="Kokila" panose="020B0604020202020204" pitchFamily="34" charset="0"/>
                  </a:rPr>
                  <a:t>)</a:t>
                </a:r>
                <a:r>
                  <a:rPr lang="en-US" sz="3200" b="1" dirty="0">
                    <a:solidFill>
                      <a:schemeClr val="bg1"/>
                    </a:solidFill>
                    <a:latin typeface="Kokila" panose="020B0604020202020204" pitchFamily="34" charset="0"/>
                    <a:cs typeface="Kokila" panose="020B0604020202020204" pitchFamily="34" charset="0"/>
                  </a:rPr>
                  <a:t>:-</a:t>
                </a:r>
              </a:p>
              <a:p>
                <a:pPr algn="just">
                  <a:lnSpc>
                    <a:spcPct val="150000"/>
                  </a:lnSpc>
                </a:pPr>
                <a:r>
                  <a:rPr lang="en-US" sz="3200" b="1" dirty="0">
                    <a:solidFill>
                      <a:schemeClr val="bg1"/>
                    </a:solidFill>
                    <a:latin typeface="Kokila" panose="020B0604020202020204" pitchFamily="34" charset="0"/>
                    <a:cs typeface="Kokila" panose="020B0604020202020204" pitchFamily="34" charset="0"/>
                  </a:rPr>
                  <a:t>                       </a:t>
                </a:r>
                <a14:m>
                  <m:oMath xmlns:m="http://schemas.openxmlformats.org/officeDocument/2006/math">
                    <m:f>
                      <m:fPr>
                        <m:ctrlPr>
                          <a:rPr lang="en-US" sz="3200" b="1" i="1" smtClean="0">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𝟒</m:t>
                        </m:r>
                      </m:num>
                      <m:den>
                        <m:r>
                          <a:rPr lang="en-US" sz="3200" b="1" i="1">
                            <a:solidFill>
                              <a:schemeClr val="bg1"/>
                            </a:solidFill>
                            <a:latin typeface="Cambria Math"/>
                            <a:cs typeface="Kokila" pitchFamily="34" charset="0"/>
                          </a:rPr>
                          <m:t>𝟓</m:t>
                        </m:r>
                      </m:den>
                    </m:f>
                    <m:r>
                      <a:rPr lang="en-US" sz="3200" b="1" i="1">
                        <a:solidFill>
                          <a:schemeClr val="bg1"/>
                        </a:solidFill>
                        <a:latin typeface="Cambria Math"/>
                        <a:cs typeface="Kokila" pitchFamily="34" charset="0"/>
                      </a:rPr>
                      <m:t>,</m:t>
                    </m:r>
                    <m:r>
                      <a:rPr lang="en-US" sz="3200" b="1" i="1">
                        <a:solidFill>
                          <a:schemeClr val="bg1"/>
                        </a:solidFill>
                        <a:latin typeface="Cambria Math" panose="02040503050406030204" pitchFamily="18" charset="0"/>
                        <a:cs typeface="Kokila" pitchFamily="34" charset="0"/>
                      </a:rPr>
                      <m:t>  </m:t>
                    </m:r>
                    <m:r>
                      <a:rPr lang="en-US" sz="3200" b="1" i="1" smtClean="0">
                        <a:solidFill>
                          <a:schemeClr val="bg1"/>
                        </a:solidFill>
                        <a:latin typeface="Cambria Math" panose="02040503050406030204" pitchFamily="18" charset="0"/>
                        <a:cs typeface="Kokila" pitchFamily="34" charset="0"/>
                      </a:rPr>
                      <m:t>         </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𝟕</m:t>
                        </m:r>
                      </m:num>
                      <m:den>
                        <m:r>
                          <a:rPr lang="en-US" sz="3200" b="1" i="1">
                            <a:solidFill>
                              <a:schemeClr val="bg1"/>
                            </a:solidFill>
                            <a:latin typeface="Cambria Math"/>
                            <a:cs typeface="Kokila" pitchFamily="34" charset="0"/>
                          </a:rPr>
                          <m:t>𝟖</m:t>
                        </m:r>
                      </m:den>
                    </m:f>
                    <m:r>
                      <a:rPr lang="en-US" sz="3200" b="1" i="1">
                        <a:solidFill>
                          <a:schemeClr val="bg1"/>
                        </a:solidFill>
                        <a:latin typeface="Cambria Math"/>
                        <a:cs typeface="Kokila" pitchFamily="34" charset="0"/>
                      </a:rPr>
                      <m:t>,</m:t>
                    </m:r>
                    <m:r>
                      <a:rPr lang="en-US" sz="3200" b="1" i="1">
                        <a:solidFill>
                          <a:schemeClr val="bg1"/>
                        </a:solidFill>
                        <a:latin typeface="Cambria Math" panose="02040503050406030204" pitchFamily="18" charset="0"/>
                        <a:cs typeface="Kokila" pitchFamily="34" charset="0"/>
                      </a:rPr>
                      <m:t>  </m:t>
                    </m:r>
                    <m:r>
                      <a:rPr lang="en-US" sz="3200" b="1" i="1" smtClean="0">
                        <a:solidFill>
                          <a:schemeClr val="bg1"/>
                        </a:solidFill>
                        <a:latin typeface="Cambria Math" panose="02040503050406030204" pitchFamily="18" charset="0"/>
                        <a:cs typeface="Kokila" pitchFamily="34" charset="0"/>
                      </a:rPr>
                      <m:t>         </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𝟔</m:t>
                        </m:r>
                      </m:num>
                      <m:den>
                        <m:r>
                          <a:rPr lang="en-US" sz="3200" b="1" i="1">
                            <a:solidFill>
                              <a:schemeClr val="bg1"/>
                            </a:solidFill>
                            <a:latin typeface="Cambria Math"/>
                            <a:cs typeface="Kokila" pitchFamily="34" charset="0"/>
                          </a:rPr>
                          <m:t>𝟕</m:t>
                        </m:r>
                      </m:den>
                    </m:f>
                    <m:r>
                      <a:rPr lang="en-US" sz="3200" b="1" i="1">
                        <a:solidFill>
                          <a:schemeClr val="bg1"/>
                        </a:solidFill>
                        <a:latin typeface="Cambria Math"/>
                        <a:cs typeface="Kokila" pitchFamily="34" charset="0"/>
                      </a:rPr>
                      <m:t>,</m:t>
                    </m:r>
                    <m:r>
                      <a:rPr lang="en-US" sz="3200" b="1" i="1">
                        <a:solidFill>
                          <a:schemeClr val="bg1"/>
                        </a:solidFill>
                        <a:latin typeface="Cambria Math" panose="02040503050406030204" pitchFamily="18" charset="0"/>
                        <a:cs typeface="Kokila" pitchFamily="34" charset="0"/>
                      </a:rPr>
                      <m:t>  </m:t>
                    </m:r>
                    <m:r>
                      <a:rPr lang="en-US" sz="3200" b="1" i="1" smtClean="0">
                        <a:solidFill>
                          <a:schemeClr val="bg1"/>
                        </a:solidFill>
                        <a:latin typeface="Cambria Math" panose="02040503050406030204" pitchFamily="18" charset="0"/>
                        <a:cs typeface="Kokila" pitchFamily="34" charset="0"/>
                      </a:rPr>
                      <m:t>        </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𝟓</m:t>
                        </m:r>
                      </m:num>
                      <m:den>
                        <m:r>
                          <a:rPr lang="en-US" sz="3200" b="1" i="1">
                            <a:solidFill>
                              <a:schemeClr val="bg1"/>
                            </a:solidFill>
                            <a:latin typeface="Cambria Math"/>
                            <a:cs typeface="Kokila" pitchFamily="34" charset="0"/>
                          </a:rPr>
                          <m:t>𝟔</m:t>
                        </m:r>
                      </m:den>
                    </m:f>
                  </m:oMath>
                </a14:m>
                <a:endParaRPr lang="hi-IN" sz="3200" b="1" dirty="0">
                  <a:solidFill>
                    <a:schemeClr val="bg1"/>
                  </a:solidFill>
                  <a:latin typeface="Kokila" panose="020B0604020202020204" pitchFamily="34" charset="0"/>
                  <a:cs typeface="Kokila" panose="020B0604020202020204" pitchFamily="34" charset="0"/>
                </a:endParaRPr>
              </a:p>
              <a:p>
                <a:endParaRPr lang="en-US" sz="3200" b="1" dirty="0">
                  <a:solidFill>
                    <a:schemeClr val="bg1"/>
                  </a:solidFill>
                  <a:latin typeface="Kokila" panose="020B0604020202020204" pitchFamily="34" charset="0"/>
                  <a:cs typeface="Kokila" panose="020B0604020202020204" pitchFamily="34" charset="0"/>
                </a:endParaRPr>
              </a:p>
              <a:p>
                <a:r>
                  <a:rPr lang="en-US" sz="3200" dirty="0">
                    <a:solidFill>
                      <a:schemeClr val="bg1"/>
                    </a:solidFill>
                    <a:latin typeface="Kokila" panose="020B0604020202020204" pitchFamily="34" charset="0"/>
                    <a:cs typeface="Kokila" panose="020B0604020202020204" pitchFamily="34" charset="0"/>
                  </a:rPr>
                  <a:t>                       </a:t>
                </a:r>
                <a:endPar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endParaRPr>
              </a:p>
            </p:txBody>
          </p:sp>
        </mc:Choice>
        <mc:Fallback xmlns="">
          <p:sp>
            <p:nvSpPr>
              <p:cNvPr id="3" name="TextBox 2">
                <a:extLst>
                  <a:ext uri="{FF2B5EF4-FFF2-40B4-BE49-F238E27FC236}">
                    <a16:creationId xmlns:a16="http://schemas.microsoft.com/office/drawing/2014/main" id="{5D38D867-7EB0-43AB-BAE7-D6BA22AE178C}"/>
                  </a:ext>
                </a:extLst>
              </p:cNvPr>
              <p:cNvSpPr txBox="1">
                <a:spLocks noRot="1" noChangeAspect="1" noMove="1" noResize="1" noEditPoints="1" noAdjustHandles="1" noChangeArrowheads="1" noChangeShapeType="1" noTextEdit="1"/>
              </p:cNvSpPr>
              <p:nvPr/>
            </p:nvSpPr>
            <p:spPr>
              <a:xfrm>
                <a:off x="454188" y="1144452"/>
                <a:ext cx="11072553" cy="2647841"/>
              </a:xfrm>
              <a:prstGeom prst="rect">
                <a:avLst/>
              </a:prstGeom>
              <a:blipFill>
                <a:blip r:embed="rId3"/>
                <a:stretch>
                  <a:fillRect l="-1432" t="-53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EC9E7E4-D007-09A0-12A4-2FE8D9C5DE7A}"/>
                  </a:ext>
                </a:extLst>
              </p:cNvPr>
              <p:cNvSpPr/>
              <p:nvPr/>
            </p:nvSpPr>
            <p:spPr>
              <a:xfrm>
                <a:off x="9943123" y="2132564"/>
                <a:ext cx="2037806" cy="2967351"/>
              </a:xfrm>
              <a:prstGeom prst="rect">
                <a:avLst/>
              </a:prstGeom>
            </p:spPr>
            <p:txBody>
              <a:bodyPr wrap="square">
                <a:spAutoFit/>
              </a:bodyPr>
              <a:lstStyle/>
              <a:p>
                <a:pPr algn="just"/>
                <a:r>
                  <a:rPr lang="en-US" sz="3200" b="1" dirty="0">
                    <a:solidFill>
                      <a:schemeClr val="bg1"/>
                    </a:solidFill>
                    <a:latin typeface="Kokila" pitchFamily="34" charset="0"/>
                    <a:cs typeface="Kokila" pitchFamily="34" charset="0"/>
                  </a:rPr>
                  <a:t>(a) </a:t>
                </a:r>
                <a14:m>
                  <m:oMath xmlns:m="http://schemas.openxmlformats.org/officeDocument/2006/math">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𝟒</m:t>
                        </m:r>
                      </m:num>
                      <m:den>
                        <m:r>
                          <a:rPr lang="en-US" sz="3200" b="1" i="1">
                            <a:solidFill>
                              <a:schemeClr val="bg1"/>
                            </a:solidFill>
                            <a:latin typeface="Cambria Math"/>
                            <a:cs typeface="Kokila" pitchFamily="34" charset="0"/>
                          </a:rPr>
                          <m:t>𝟓</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𝟕</m:t>
                        </m:r>
                      </m:num>
                      <m:den>
                        <m:r>
                          <a:rPr lang="en-US" sz="3200" b="1" i="1">
                            <a:solidFill>
                              <a:schemeClr val="bg1"/>
                            </a:solidFill>
                            <a:latin typeface="Cambria Math"/>
                            <a:cs typeface="Kokila" pitchFamily="34" charset="0"/>
                          </a:rPr>
                          <m:t>𝟓</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𝟔</m:t>
                        </m:r>
                      </m:num>
                      <m:den>
                        <m:r>
                          <a:rPr lang="en-US" sz="3200" b="1" i="1">
                            <a:solidFill>
                              <a:schemeClr val="bg1"/>
                            </a:solidFill>
                            <a:latin typeface="Cambria Math"/>
                            <a:cs typeface="Kokila" pitchFamily="34" charset="0"/>
                          </a:rPr>
                          <m:t>𝟕</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𝟓</m:t>
                        </m:r>
                      </m:num>
                      <m:den>
                        <m:r>
                          <a:rPr lang="en-US" sz="3200" b="1" i="1">
                            <a:solidFill>
                              <a:schemeClr val="bg1"/>
                            </a:solidFill>
                            <a:latin typeface="Cambria Math"/>
                            <a:cs typeface="Kokila" pitchFamily="34" charset="0"/>
                          </a:rPr>
                          <m:t>𝟔</m:t>
                        </m:r>
                      </m:den>
                    </m:f>
                  </m:oMath>
                </a14:m>
                <a:r>
                  <a:rPr lang="en-US" sz="3200" b="1" dirty="0">
                    <a:solidFill>
                      <a:schemeClr val="bg1"/>
                    </a:solidFill>
                    <a:latin typeface="Kokila" pitchFamily="34" charset="0"/>
                    <a:cs typeface="Kokila" pitchFamily="34" charset="0"/>
                  </a:rPr>
                  <a:t> </a:t>
                </a:r>
              </a:p>
              <a:p>
                <a:pPr algn="just"/>
                <a:r>
                  <a:rPr lang="en-US" sz="3200" b="1" dirty="0">
                    <a:solidFill>
                      <a:schemeClr val="bg1"/>
                    </a:solidFill>
                    <a:latin typeface="Kokila" pitchFamily="34" charset="0"/>
                    <a:cs typeface="Kokila" pitchFamily="34" charset="0"/>
                  </a:rPr>
                  <a:t>(b) </a:t>
                </a:r>
                <a14:m>
                  <m:oMath xmlns:m="http://schemas.openxmlformats.org/officeDocument/2006/math">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𝟓</m:t>
                        </m:r>
                      </m:num>
                      <m:den>
                        <m:r>
                          <a:rPr lang="en-US" sz="3200" b="1" i="1">
                            <a:solidFill>
                              <a:schemeClr val="bg1"/>
                            </a:solidFill>
                            <a:latin typeface="Cambria Math"/>
                            <a:cs typeface="Kokila" pitchFamily="34" charset="0"/>
                          </a:rPr>
                          <m:t>𝟔</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𝟔</m:t>
                        </m:r>
                      </m:num>
                      <m:den>
                        <m:r>
                          <a:rPr lang="en-US" sz="3200" b="1" i="1">
                            <a:solidFill>
                              <a:schemeClr val="bg1"/>
                            </a:solidFill>
                            <a:latin typeface="Cambria Math"/>
                            <a:cs typeface="Kokila" pitchFamily="34" charset="0"/>
                          </a:rPr>
                          <m:t>𝟕</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𝟕</m:t>
                        </m:r>
                      </m:num>
                      <m:den>
                        <m:r>
                          <a:rPr lang="en-US" sz="3200" b="1" i="1">
                            <a:solidFill>
                              <a:schemeClr val="bg1"/>
                            </a:solidFill>
                            <a:latin typeface="Cambria Math"/>
                            <a:cs typeface="Kokila" pitchFamily="34" charset="0"/>
                          </a:rPr>
                          <m:t>𝟖</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𝟒</m:t>
                        </m:r>
                      </m:num>
                      <m:den>
                        <m:r>
                          <a:rPr lang="en-US" sz="3200" b="1" i="1">
                            <a:solidFill>
                              <a:schemeClr val="bg1"/>
                            </a:solidFill>
                            <a:latin typeface="Cambria Math"/>
                            <a:cs typeface="Kokila" pitchFamily="34" charset="0"/>
                          </a:rPr>
                          <m:t>𝟓</m:t>
                        </m:r>
                      </m:den>
                    </m:f>
                  </m:oMath>
                </a14:m>
                <a:endParaRPr lang="en-US"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(c) </a:t>
                </a:r>
                <a14:m>
                  <m:oMath xmlns:m="http://schemas.openxmlformats.org/officeDocument/2006/math">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𝟒</m:t>
                        </m:r>
                      </m:num>
                      <m:den>
                        <m:r>
                          <a:rPr lang="en-US" sz="3200" b="1" i="1">
                            <a:solidFill>
                              <a:schemeClr val="bg1"/>
                            </a:solidFill>
                            <a:latin typeface="Cambria Math"/>
                            <a:cs typeface="Kokila" pitchFamily="34" charset="0"/>
                          </a:rPr>
                          <m:t>𝟓</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𝟓</m:t>
                        </m:r>
                      </m:num>
                      <m:den>
                        <m:r>
                          <a:rPr lang="en-US" sz="3200" b="1" i="1">
                            <a:solidFill>
                              <a:schemeClr val="bg1"/>
                            </a:solidFill>
                            <a:latin typeface="Cambria Math"/>
                            <a:cs typeface="Kokila" pitchFamily="34" charset="0"/>
                          </a:rPr>
                          <m:t>𝟔</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𝟔</m:t>
                        </m:r>
                      </m:num>
                      <m:den>
                        <m:r>
                          <a:rPr lang="en-US" sz="3200" b="1" i="1">
                            <a:solidFill>
                              <a:schemeClr val="bg1"/>
                            </a:solidFill>
                            <a:latin typeface="Cambria Math"/>
                            <a:cs typeface="Kokila" pitchFamily="34" charset="0"/>
                          </a:rPr>
                          <m:t>𝟕</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𝟕</m:t>
                        </m:r>
                      </m:num>
                      <m:den>
                        <m:r>
                          <a:rPr lang="en-US" sz="3200" b="1" i="1">
                            <a:solidFill>
                              <a:schemeClr val="bg1"/>
                            </a:solidFill>
                            <a:latin typeface="Cambria Math"/>
                            <a:cs typeface="Kokila" pitchFamily="34" charset="0"/>
                          </a:rPr>
                          <m:t>𝟖</m:t>
                        </m:r>
                      </m:den>
                    </m:f>
                  </m:oMath>
                </a14:m>
                <a:endParaRPr lang="en-US"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(d) </a:t>
                </a:r>
                <a14:m>
                  <m:oMath xmlns:m="http://schemas.openxmlformats.org/officeDocument/2006/math">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𝟕</m:t>
                        </m:r>
                      </m:num>
                      <m:den>
                        <m:r>
                          <a:rPr lang="en-US" sz="3200" b="1" i="1">
                            <a:solidFill>
                              <a:schemeClr val="bg1"/>
                            </a:solidFill>
                            <a:latin typeface="Cambria Math"/>
                            <a:cs typeface="Kokila" pitchFamily="34" charset="0"/>
                          </a:rPr>
                          <m:t>𝟖</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𝟔</m:t>
                        </m:r>
                      </m:num>
                      <m:den>
                        <m:r>
                          <a:rPr lang="en-US" sz="3200" b="1" i="1">
                            <a:solidFill>
                              <a:schemeClr val="bg1"/>
                            </a:solidFill>
                            <a:latin typeface="Cambria Math"/>
                            <a:cs typeface="Kokila" pitchFamily="34" charset="0"/>
                          </a:rPr>
                          <m:t>𝟕</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𝟓</m:t>
                        </m:r>
                      </m:num>
                      <m:den>
                        <m:r>
                          <a:rPr lang="en-US" sz="3200" b="1" i="1">
                            <a:solidFill>
                              <a:schemeClr val="bg1"/>
                            </a:solidFill>
                            <a:latin typeface="Cambria Math"/>
                            <a:cs typeface="Kokila" pitchFamily="34" charset="0"/>
                          </a:rPr>
                          <m:t>𝟔</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𝟒</m:t>
                        </m:r>
                      </m:num>
                      <m:den>
                        <m:r>
                          <a:rPr lang="en-US" sz="3200" b="1" i="1">
                            <a:solidFill>
                              <a:schemeClr val="bg1"/>
                            </a:solidFill>
                            <a:latin typeface="Cambria Math"/>
                            <a:cs typeface="Kokila" pitchFamily="34" charset="0"/>
                          </a:rPr>
                          <m:t>𝟓</m:t>
                        </m:r>
                      </m:den>
                    </m:f>
                  </m:oMath>
                </a14:m>
                <a:endParaRPr lang="hi-IN" sz="3200" b="1" dirty="0">
                  <a:solidFill>
                    <a:schemeClr val="bg1"/>
                  </a:solidFill>
                  <a:latin typeface="Kokila" pitchFamily="34" charset="0"/>
                  <a:cs typeface="Kokila" pitchFamily="34" charset="0"/>
                </a:endParaRPr>
              </a:p>
            </p:txBody>
          </p:sp>
        </mc:Choice>
        <mc:Fallback xmlns="">
          <p:sp>
            <p:nvSpPr>
              <p:cNvPr id="4" name="Rectangle 3">
                <a:extLst>
                  <a:ext uri="{FF2B5EF4-FFF2-40B4-BE49-F238E27FC236}">
                    <a16:creationId xmlns:a16="http://schemas.microsoft.com/office/drawing/2014/main" id="{9EC9E7E4-D007-09A0-12A4-2FE8D9C5DE7A}"/>
                  </a:ext>
                </a:extLst>
              </p:cNvPr>
              <p:cNvSpPr>
                <a:spLocks noRot="1" noChangeAspect="1" noMove="1" noResize="1" noEditPoints="1" noAdjustHandles="1" noChangeArrowheads="1" noChangeShapeType="1" noTextEdit="1"/>
              </p:cNvSpPr>
              <p:nvPr/>
            </p:nvSpPr>
            <p:spPr>
              <a:xfrm>
                <a:off x="9943123" y="2132564"/>
                <a:ext cx="2037806" cy="2967351"/>
              </a:xfrm>
              <a:prstGeom prst="rect">
                <a:avLst/>
              </a:prstGeom>
              <a:blipFill>
                <a:blip r:embed="rId4"/>
                <a:stretch>
                  <a:fillRect l="-7485" b="-4723"/>
                </a:stretch>
              </a:blipFill>
            </p:spPr>
            <p:txBody>
              <a:bodyPr/>
              <a:lstStyle/>
              <a:p>
                <a:r>
                  <a:rPr lang="en-US">
                    <a:noFill/>
                  </a:rPr>
                  <a:t> </a:t>
                </a:r>
              </a:p>
            </p:txBody>
          </p:sp>
        </mc:Fallback>
      </mc:AlternateContent>
    </p:spTree>
    <p:extLst>
      <p:ext uri="{BB962C8B-B14F-4D97-AF65-F5344CB8AC3E}">
        <p14:creationId xmlns:p14="http://schemas.microsoft.com/office/powerpoint/2010/main" val="278879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554B440-23D3-8E45-DF03-0855F8CFAAB8}"/>
                  </a:ext>
                </a:extLst>
              </p:cNvPr>
              <p:cNvSpPr txBox="1"/>
              <p:nvPr/>
            </p:nvSpPr>
            <p:spPr>
              <a:xfrm>
                <a:off x="268657" y="1043051"/>
                <a:ext cx="11072553" cy="2882905"/>
              </a:xfrm>
              <a:prstGeom prst="rect">
                <a:avLst/>
              </a:prstGeom>
              <a:noFill/>
            </p:spPr>
            <p:txBody>
              <a:bodyPr wrap="square">
                <a:spAutoFit/>
              </a:bodyPr>
              <a:lstStyle/>
              <a:p>
                <a:pPr algn="just">
                  <a:lnSpc>
                    <a:spcPct val="150000"/>
                  </a:lnSpc>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Q.4 </a:t>
                </a:r>
                <a:r>
                  <a:rPr lang="en-US" sz="3200" b="1" dirty="0">
                    <a:solidFill>
                      <a:schemeClr val="bg1"/>
                    </a:solidFill>
                    <a:latin typeface="Kokila" panose="020B0604020202020204" pitchFamily="34" charset="0"/>
                    <a:cs typeface="Kokila" panose="020B0604020202020204" pitchFamily="34" charset="0"/>
                  </a:rPr>
                  <a:t>Find the greatest fraction(</a:t>
                </a:r>
                <a:r>
                  <a:rPr lang="hi-IN" sz="3200" b="1" dirty="0">
                    <a:solidFill>
                      <a:srgbClr val="FFFF00"/>
                    </a:solidFill>
                    <a:latin typeface="Kokila" panose="020B0604020202020204" pitchFamily="34" charset="0"/>
                    <a:cs typeface="Kokila" panose="020B0604020202020204" pitchFamily="34" charset="0"/>
                  </a:rPr>
                  <a:t>सबसे बड़ी भिन्न ज्ञात कीजिए</a:t>
                </a:r>
                <a:r>
                  <a:rPr lang="en-US" sz="3200" b="1" dirty="0">
                    <a:solidFill>
                      <a:schemeClr val="bg1"/>
                    </a:solidFill>
                    <a:latin typeface="Kokila" panose="020B0604020202020204" pitchFamily="34" charset="0"/>
                    <a:cs typeface="Kokila" panose="020B0604020202020204" pitchFamily="34" charset="0"/>
                  </a:rPr>
                  <a:t>):-</a:t>
                </a:r>
              </a:p>
              <a:p>
                <a:pPr algn="just">
                  <a:lnSpc>
                    <a:spcPct val="150000"/>
                  </a:lnSpc>
                </a:pPr>
                <a:r>
                  <a:rPr lang="en-US" sz="3200" b="1" dirty="0">
                    <a:solidFill>
                      <a:schemeClr val="bg1"/>
                    </a:solidFill>
                    <a:latin typeface="Kokila" panose="020B0604020202020204" pitchFamily="34" charset="0"/>
                    <a:cs typeface="Kokila" panose="020B0604020202020204" pitchFamily="34" charset="0"/>
                  </a:rPr>
                  <a:t>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𝟑𝟏</m:t>
                        </m:r>
                      </m:num>
                      <m:den>
                        <m:r>
                          <a:rPr lang="en-US" sz="3200" b="1" i="1">
                            <a:solidFill>
                              <a:schemeClr val="bg1"/>
                            </a:solidFill>
                            <a:latin typeface="Cambria Math" panose="02040503050406030204" pitchFamily="18" charset="0"/>
                          </a:rPr>
                          <m:t>𝟑𝟕</m:t>
                        </m:r>
                      </m:den>
                    </m:f>
                    <m:r>
                      <a:rPr lang="en-US" sz="3200" b="1">
                        <a:solidFill>
                          <a:schemeClr val="bg1"/>
                        </a:solidFill>
                        <a:latin typeface="Cambria Math"/>
                      </a:rPr>
                      <m:t>,</m:t>
                    </m:r>
                    <m:r>
                      <a:rPr lang="en-US" sz="3200" b="1">
                        <a:solidFill>
                          <a:schemeClr val="bg1"/>
                        </a:solidFill>
                        <a:latin typeface="Cambria Math" panose="02040503050406030204" pitchFamily="18" charset="0"/>
                      </a:rPr>
                      <m:t>             </m:t>
                    </m:r>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𝟐𝟖</m:t>
                        </m:r>
                      </m:num>
                      <m:den>
                        <m:r>
                          <a:rPr lang="en-US" sz="3200" b="1" i="1">
                            <a:solidFill>
                              <a:schemeClr val="bg1"/>
                            </a:solidFill>
                            <a:latin typeface="Cambria Math" panose="02040503050406030204" pitchFamily="18" charset="0"/>
                          </a:rPr>
                          <m:t>𝟑𝟔</m:t>
                        </m:r>
                      </m:den>
                    </m:f>
                    <m:r>
                      <a:rPr lang="en-US" sz="3200" b="1">
                        <a:solidFill>
                          <a:schemeClr val="bg1"/>
                        </a:solidFill>
                        <a:latin typeface="Cambria Math"/>
                      </a:rPr>
                      <m:t>,</m:t>
                    </m:r>
                    <m:r>
                      <a:rPr lang="en-US" sz="3200" b="1" i="1">
                        <a:solidFill>
                          <a:schemeClr val="bg1"/>
                        </a:solidFill>
                        <a:latin typeface="Cambria Math" panose="02040503050406030204" pitchFamily="18" charset="0"/>
                      </a:rPr>
                      <m:t>                 </m:t>
                    </m:r>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𝟒𝟑</m:t>
                        </m:r>
                      </m:num>
                      <m:den>
                        <m:r>
                          <a:rPr lang="en-US" sz="3200" b="1" i="1">
                            <a:solidFill>
                              <a:schemeClr val="bg1"/>
                            </a:solidFill>
                            <a:latin typeface="Cambria Math" panose="02040503050406030204" pitchFamily="18" charset="0"/>
                          </a:rPr>
                          <m:t>𝟓𝟓</m:t>
                        </m:r>
                      </m:den>
                    </m:f>
                    <m:r>
                      <a:rPr lang="en-US" sz="3200" b="1">
                        <a:solidFill>
                          <a:schemeClr val="bg1"/>
                        </a:solidFill>
                        <a:latin typeface="Cambria Math"/>
                      </a:rPr>
                      <m:t>,</m:t>
                    </m:r>
                    <m:r>
                      <a:rPr lang="en-US" sz="3200" b="1">
                        <a:solidFill>
                          <a:schemeClr val="bg1"/>
                        </a:solidFill>
                        <a:latin typeface="Cambria Math" panose="02040503050406030204" pitchFamily="18" charset="0"/>
                      </a:rPr>
                      <m:t>                </m:t>
                    </m:r>
                    <m:f>
                      <m:fPr>
                        <m:ctrlPr>
                          <a:rPr lang="en-US" sz="3200" b="1" i="1">
                            <a:solidFill>
                              <a:schemeClr val="bg1"/>
                            </a:solidFill>
                            <a:latin typeface="Cambria Math" panose="02040503050406030204" pitchFamily="18" charset="0"/>
                          </a:rPr>
                        </m:ctrlPr>
                      </m:fPr>
                      <m:num>
                        <m:r>
                          <a:rPr lang="en-US" sz="3200" b="1">
                            <a:solidFill>
                              <a:schemeClr val="bg1"/>
                            </a:solidFill>
                            <a:latin typeface="Cambria Math"/>
                          </a:rPr>
                          <m:t>𝟔</m:t>
                        </m:r>
                        <m:r>
                          <a:rPr lang="en-US" sz="3200" b="1" i="1">
                            <a:solidFill>
                              <a:schemeClr val="bg1"/>
                            </a:solidFill>
                            <a:latin typeface="Cambria Math" panose="02040503050406030204" pitchFamily="18" charset="0"/>
                          </a:rPr>
                          <m:t>𝟏</m:t>
                        </m:r>
                      </m:num>
                      <m:den>
                        <m:r>
                          <a:rPr lang="en-US" sz="3200" b="1" i="1">
                            <a:solidFill>
                              <a:schemeClr val="bg1"/>
                            </a:solidFill>
                            <a:latin typeface="Cambria Math" panose="02040503050406030204" pitchFamily="18" charset="0"/>
                          </a:rPr>
                          <m:t>𝟔𝟓</m:t>
                        </m:r>
                      </m:den>
                    </m:f>
                  </m:oMath>
                </a14:m>
                <a:endParaRPr lang="hi-IN" sz="3200" b="1" dirty="0">
                  <a:solidFill>
                    <a:schemeClr val="bg1"/>
                  </a:solidFill>
                  <a:latin typeface="Kokila" panose="020B0604020202020204" pitchFamily="34" charset="0"/>
                  <a:cs typeface="Kokila" panose="020B0604020202020204" pitchFamily="34" charset="0"/>
                </a:endParaRPr>
              </a:p>
              <a:p>
                <a:endParaRPr lang="en-US" sz="3200" b="1" dirty="0">
                  <a:solidFill>
                    <a:schemeClr val="bg1"/>
                  </a:solidFill>
                  <a:latin typeface="Kokila" panose="020B0604020202020204" pitchFamily="34" charset="0"/>
                  <a:cs typeface="Kokila" panose="020B0604020202020204" pitchFamily="34" charset="0"/>
                </a:endParaRPr>
              </a:p>
              <a:p>
                <a:r>
                  <a:rPr lang="en-US" sz="3200" dirty="0">
                    <a:solidFill>
                      <a:schemeClr val="bg1"/>
                    </a:solidFill>
                    <a:latin typeface="Kokila" panose="020B0604020202020204" pitchFamily="34" charset="0"/>
                    <a:cs typeface="Kokila" panose="020B0604020202020204" pitchFamily="34" charset="0"/>
                  </a:rPr>
                  <a:t>                       </a:t>
                </a:r>
                <a:endPar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endParaRPr>
              </a:p>
            </p:txBody>
          </p:sp>
        </mc:Choice>
        <mc:Fallback xmlns="">
          <p:sp>
            <p:nvSpPr>
              <p:cNvPr id="3" name="TextBox 2">
                <a:extLst>
                  <a:ext uri="{FF2B5EF4-FFF2-40B4-BE49-F238E27FC236}">
                    <a16:creationId xmlns:a16="http://schemas.microsoft.com/office/drawing/2014/main" id="{9554B440-23D3-8E45-DF03-0855F8CFAAB8}"/>
                  </a:ext>
                </a:extLst>
              </p:cNvPr>
              <p:cNvSpPr txBox="1">
                <a:spLocks noRot="1" noChangeAspect="1" noMove="1" noResize="1" noEditPoints="1" noAdjustHandles="1" noChangeArrowheads="1" noChangeShapeType="1" noTextEdit="1"/>
              </p:cNvSpPr>
              <p:nvPr/>
            </p:nvSpPr>
            <p:spPr>
              <a:xfrm>
                <a:off x="268657" y="1043051"/>
                <a:ext cx="11072553" cy="2882905"/>
              </a:xfrm>
              <a:prstGeom prst="rect">
                <a:avLst/>
              </a:prstGeom>
              <a:blipFill>
                <a:blip r:embed="rId3"/>
                <a:stretch>
                  <a:fillRect l="-1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5215114-4D4B-B2BF-35D4-B07C05CB3A60}"/>
                  </a:ext>
                </a:extLst>
              </p:cNvPr>
              <p:cNvSpPr/>
              <p:nvPr/>
            </p:nvSpPr>
            <p:spPr>
              <a:xfrm>
                <a:off x="10238233" y="1668471"/>
                <a:ext cx="1685110" cy="2967351"/>
              </a:xfrm>
              <a:prstGeom prst="rect">
                <a:avLst/>
              </a:prstGeom>
            </p:spPr>
            <p:txBody>
              <a:bodyPr wrap="square">
                <a:spAutoFit/>
              </a:bodyPr>
              <a:lstStyle/>
              <a:p>
                <a:pPr algn="just"/>
                <a:r>
                  <a:rPr lang="en-US" sz="3200" b="1" dirty="0">
                    <a:solidFill>
                      <a:schemeClr val="bg1"/>
                    </a:solidFill>
                    <a:latin typeface="Kokila" panose="020B0604020202020204" pitchFamily="34" charset="0"/>
                    <a:cs typeface="Kokila" panose="020B0604020202020204" pitchFamily="34" charset="0"/>
                  </a:rPr>
                  <a:t>(a)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a:solidFill>
                              <a:schemeClr val="bg1"/>
                            </a:solidFill>
                            <a:latin typeface="Cambria Math" panose="02040503050406030204" pitchFamily="18" charset="0"/>
                          </a:rPr>
                          <m:t>𝟑</m:t>
                        </m:r>
                        <m:r>
                          <a:rPr lang="en-US" sz="3200" b="1">
                            <a:solidFill>
                              <a:schemeClr val="bg1"/>
                            </a:solidFill>
                            <a:latin typeface="Cambria Math"/>
                          </a:rPr>
                          <m:t>𝟏</m:t>
                        </m:r>
                      </m:num>
                      <m:den>
                        <m:r>
                          <a:rPr lang="en-US" sz="3200" b="1">
                            <a:solidFill>
                              <a:schemeClr val="bg1"/>
                            </a:solidFill>
                            <a:latin typeface="Cambria Math" panose="02040503050406030204" pitchFamily="18" charset="0"/>
                          </a:rPr>
                          <m:t>𝟑𝟕</m:t>
                        </m:r>
                      </m:den>
                    </m:f>
                  </m:oMath>
                </a14:m>
                <a:endParaRPr lang="en-US" sz="3200" b="1" dirty="0">
                  <a:solidFill>
                    <a:schemeClr val="bg1"/>
                  </a:solidFill>
                  <a:latin typeface="Kokila" panose="020B0604020202020204" pitchFamily="34" charset="0"/>
                  <a:cs typeface="Kokila" panose="020B0604020202020204" pitchFamily="34" charset="0"/>
                </a:endParaRPr>
              </a:p>
              <a:p>
                <a:pPr algn="just"/>
                <a:r>
                  <a:rPr lang="en-US" sz="3200" b="1" dirty="0">
                    <a:solidFill>
                      <a:schemeClr val="bg1"/>
                    </a:solidFill>
                    <a:latin typeface="Kokila" panose="020B0604020202020204" pitchFamily="34" charset="0"/>
                    <a:cs typeface="Kokila" panose="020B0604020202020204" pitchFamily="34" charset="0"/>
                  </a:rPr>
                  <a:t>(b)</a:t>
                </a:r>
                <a14:m>
                  <m:oMath xmlns:m="http://schemas.openxmlformats.org/officeDocument/2006/math">
                    <m:r>
                      <a:rPr lang="en-US" sz="3200" b="1">
                        <a:solidFill>
                          <a:schemeClr val="bg1"/>
                        </a:solidFill>
                        <a:latin typeface="Cambria Math"/>
                      </a:rPr>
                      <m:t> </m:t>
                    </m:r>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𝟐𝟖</m:t>
                        </m:r>
                      </m:num>
                      <m:den>
                        <m:r>
                          <a:rPr lang="en-US" sz="3200" b="1" i="1">
                            <a:solidFill>
                              <a:schemeClr val="bg1"/>
                            </a:solidFill>
                            <a:latin typeface="Cambria Math" panose="02040503050406030204" pitchFamily="18" charset="0"/>
                          </a:rPr>
                          <m:t>𝟑𝟔</m:t>
                        </m:r>
                      </m:den>
                    </m:f>
                  </m:oMath>
                </a14:m>
                <a:endParaRPr lang="en-US" sz="3200" b="1" dirty="0">
                  <a:solidFill>
                    <a:schemeClr val="bg1"/>
                  </a:solidFill>
                  <a:latin typeface="Kokila" panose="020B0604020202020204" pitchFamily="34" charset="0"/>
                  <a:cs typeface="Kokila" panose="020B0604020202020204" pitchFamily="34" charset="0"/>
                </a:endParaRPr>
              </a:p>
              <a:p>
                <a:pPr algn="just"/>
                <a:r>
                  <a:rPr lang="en-US" sz="3200" b="1" dirty="0">
                    <a:solidFill>
                      <a:schemeClr val="bg1"/>
                    </a:solidFill>
                    <a:latin typeface="Kokila" panose="020B0604020202020204" pitchFamily="34" charset="0"/>
                    <a:cs typeface="Kokila" panose="020B0604020202020204" pitchFamily="34" charset="0"/>
                  </a:rPr>
                  <a:t>(c)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𝟒𝟑</m:t>
                        </m:r>
                      </m:num>
                      <m:den>
                        <m:r>
                          <a:rPr lang="en-US" sz="3200" b="1" i="1">
                            <a:solidFill>
                              <a:schemeClr val="bg1"/>
                            </a:solidFill>
                            <a:latin typeface="Cambria Math" panose="02040503050406030204" pitchFamily="18" charset="0"/>
                          </a:rPr>
                          <m:t>𝟓𝟓</m:t>
                        </m:r>
                      </m:den>
                    </m:f>
                  </m:oMath>
                </a14:m>
                <a:endParaRPr lang="en-US" sz="3200" b="1" dirty="0">
                  <a:solidFill>
                    <a:schemeClr val="bg1"/>
                  </a:solidFill>
                  <a:latin typeface="Kokila" panose="020B0604020202020204" pitchFamily="34" charset="0"/>
                  <a:cs typeface="Kokila" panose="020B0604020202020204" pitchFamily="34" charset="0"/>
                </a:endParaRPr>
              </a:p>
              <a:p>
                <a:pPr algn="just"/>
                <a:r>
                  <a:rPr lang="en-US" sz="3200" b="1" dirty="0">
                    <a:solidFill>
                      <a:schemeClr val="bg1"/>
                    </a:solidFill>
                    <a:latin typeface="Kokila" panose="020B0604020202020204" pitchFamily="34" charset="0"/>
                    <a:cs typeface="Kokila" panose="020B0604020202020204" pitchFamily="34" charset="0"/>
                  </a:rPr>
                  <a:t>(d)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a:solidFill>
                              <a:schemeClr val="bg1"/>
                            </a:solidFill>
                            <a:latin typeface="Cambria Math"/>
                          </a:rPr>
                          <m:t>𝟔</m:t>
                        </m:r>
                        <m:r>
                          <a:rPr lang="en-US" sz="3200" b="1" i="1">
                            <a:solidFill>
                              <a:schemeClr val="bg1"/>
                            </a:solidFill>
                            <a:latin typeface="Cambria Math" panose="02040503050406030204" pitchFamily="18" charset="0"/>
                          </a:rPr>
                          <m:t>𝟏</m:t>
                        </m:r>
                      </m:num>
                      <m:den>
                        <m:r>
                          <a:rPr lang="en-US" sz="3200" b="1" i="1">
                            <a:solidFill>
                              <a:schemeClr val="bg1"/>
                            </a:solidFill>
                            <a:latin typeface="Cambria Math" panose="02040503050406030204" pitchFamily="18" charset="0"/>
                          </a:rPr>
                          <m:t>𝟔𝟓</m:t>
                        </m:r>
                      </m:den>
                    </m:f>
                  </m:oMath>
                </a14:m>
                <a:endParaRPr lang="en-US" sz="3200" b="1" dirty="0">
                  <a:solidFill>
                    <a:schemeClr val="bg1"/>
                  </a:solidFill>
                  <a:latin typeface="Kokila" panose="020B0604020202020204" pitchFamily="34" charset="0"/>
                  <a:cs typeface="Kokila" panose="020B0604020202020204" pitchFamily="34" charset="0"/>
                </a:endParaRPr>
              </a:p>
            </p:txBody>
          </p:sp>
        </mc:Choice>
        <mc:Fallback xmlns="">
          <p:sp>
            <p:nvSpPr>
              <p:cNvPr id="4" name="Rectangle 3">
                <a:extLst>
                  <a:ext uri="{FF2B5EF4-FFF2-40B4-BE49-F238E27FC236}">
                    <a16:creationId xmlns:a16="http://schemas.microsoft.com/office/drawing/2014/main" id="{35215114-4D4B-B2BF-35D4-B07C05CB3A60}"/>
                  </a:ext>
                </a:extLst>
              </p:cNvPr>
              <p:cNvSpPr>
                <a:spLocks noRot="1" noChangeAspect="1" noMove="1" noResize="1" noEditPoints="1" noAdjustHandles="1" noChangeArrowheads="1" noChangeShapeType="1" noTextEdit="1"/>
              </p:cNvSpPr>
              <p:nvPr/>
            </p:nvSpPr>
            <p:spPr>
              <a:xfrm>
                <a:off x="10238233" y="1668471"/>
                <a:ext cx="1685110" cy="2967351"/>
              </a:xfrm>
              <a:prstGeom prst="rect">
                <a:avLst/>
              </a:prstGeom>
              <a:blipFill>
                <a:blip r:embed="rId4"/>
                <a:stretch>
                  <a:fillRect l="-9420" b="-3909"/>
                </a:stretch>
              </a:blipFill>
            </p:spPr>
            <p:txBody>
              <a:bodyPr/>
              <a:lstStyle/>
              <a:p>
                <a:r>
                  <a:rPr lang="en-US">
                    <a:noFill/>
                  </a:rPr>
                  <a:t> </a:t>
                </a:r>
              </a:p>
            </p:txBody>
          </p:sp>
        </mc:Fallback>
      </mc:AlternateContent>
    </p:spTree>
    <p:extLst>
      <p:ext uri="{BB962C8B-B14F-4D97-AF65-F5344CB8AC3E}">
        <p14:creationId xmlns:p14="http://schemas.microsoft.com/office/powerpoint/2010/main" val="294430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CED28B7D-E70B-91C8-ABFF-B3CA077C99F5}"/>
              </a:ext>
            </a:extLst>
          </p:cNvPr>
          <p:cNvSpPr txBox="1"/>
          <p:nvPr/>
        </p:nvSpPr>
        <p:spPr>
          <a:xfrm>
            <a:off x="348170" y="1117948"/>
            <a:ext cx="11072553" cy="1569660"/>
          </a:xfrm>
          <a:prstGeom prst="rect">
            <a:avLst/>
          </a:prstGeom>
          <a:noFill/>
        </p:spPr>
        <p:txBody>
          <a:bodyPr wrap="square">
            <a:spAutoFit/>
          </a:bodyPr>
          <a:lstStyle/>
          <a:p>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Q.5 </a:t>
            </a:r>
            <a:r>
              <a:rPr lang="en-US" sz="3200" b="1" dirty="0">
                <a:solidFill>
                  <a:schemeClr val="bg1"/>
                </a:solidFill>
                <a:latin typeface="Kokila" pitchFamily="34" charset="0"/>
                <a:cs typeface="Kokila" pitchFamily="34" charset="0"/>
              </a:rPr>
              <a:t>Find the least number which when divided by </a:t>
            </a:r>
            <a:r>
              <a:rPr lang="hi-IN" sz="3200" b="1" dirty="0">
                <a:solidFill>
                  <a:schemeClr val="bg1"/>
                </a:solidFill>
                <a:latin typeface="Kokila" pitchFamily="34" charset="0"/>
                <a:cs typeface="Kokila" pitchFamily="34" charset="0"/>
              </a:rPr>
              <a:t>8, 9, 12, 15 </a:t>
            </a:r>
            <a:r>
              <a:rPr lang="en-US" sz="3200" b="1" dirty="0">
                <a:solidFill>
                  <a:schemeClr val="bg1"/>
                </a:solidFill>
                <a:latin typeface="Kokila" pitchFamily="34" charset="0"/>
                <a:cs typeface="Kokila" pitchFamily="34" charset="0"/>
              </a:rPr>
              <a:t>leaves the remainder 4 in each case. </a:t>
            </a:r>
          </a:p>
          <a:p>
            <a:r>
              <a:rPr lang="hi-IN" sz="3200" b="1" dirty="0">
                <a:solidFill>
                  <a:srgbClr val="FFFF00"/>
                </a:solidFill>
                <a:latin typeface="Kokila" panose="020B0604020202020204" pitchFamily="34" charset="0"/>
                <a:cs typeface="Kokila" panose="020B0604020202020204" pitchFamily="34" charset="0"/>
              </a:rPr>
              <a:t>कम से कम संख्या ज्ञात करें जो 8, 9, 12, 15 से विभाजित होने पर, प्रत्येक मामले में शेष </a:t>
            </a:r>
            <a:r>
              <a:rPr lang="en-US" sz="3200" b="1" dirty="0">
                <a:solidFill>
                  <a:srgbClr val="FFFF00"/>
                </a:solidFill>
                <a:latin typeface="Kokila" panose="020B0604020202020204" pitchFamily="34" charset="0"/>
                <a:cs typeface="Kokila" panose="020B0604020202020204" pitchFamily="34" charset="0"/>
              </a:rPr>
              <a:t>4</a:t>
            </a:r>
            <a:r>
              <a:rPr lang="hi-IN" sz="3200" b="1" dirty="0">
                <a:solidFill>
                  <a:srgbClr val="FFFF00"/>
                </a:solidFill>
                <a:latin typeface="Kokila" panose="020B0604020202020204" pitchFamily="34" charset="0"/>
                <a:cs typeface="Kokila" panose="020B0604020202020204" pitchFamily="34" charset="0"/>
              </a:rPr>
              <a:t> छोड़ देता है।</a:t>
            </a:r>
            <a:endParaRPr lang="en-US" sz="3200" b="1" dirty="0">
              <a:solidFill>
                <a:srgbClr val="FFFF00"/>
              </a:solidFill>
              <a:latin typeface="Kokila" panose="020B0604020202020204" pitchFamily="34" charset="0"/>
              <a:cs typeface="Kokila" panose="020B0604020202020204" pitchFamily="34" charset="0"/>
            </a:endParaRPr>
          </a:p>
        </p:txBody>
      </p:sp>
      <p:sp>
        <p:nvSpPr>
          <p:cNvPr id="4" name="Rectangle 3">
            <a:extLst>
              <a:ext uri="{FF2B5EF4-FFF2-40B4-BE49-F238E27FC236}">
                <a16:creationId xmlns:a16="http://schemas.microsoft.com/office/drawing/2014/main" id="{06EBFF40-90A6-CA90-BAA6-28DE3EA54B3A}"/>
              </a:ext>
            </a:extLst>
          </p:cNvPr>
          <p:cNvSpPr/>
          <p:nvPr/>
        </p:nvSpPr>
        <p:spPr>
          <a:xfrm>
            <a:off x="10154194" y="3533934"/>
            <a:ext cx="2037806" cy="2062103"/>
          </a:xfrm>
          <a:prstGeom prst="rect">
            <a:avLst/>
          </a:prstGeom>
        </p:spPr>
        <p:txBody>
          <a:bodyPr wrap="square">
            <a:spAutoFit/>
          </a:bodyPr>
          <a:lstStyle/>
          <a:p>
            <a:pPr algn="just"/>
            <a:r>
              <a:rPr lang="hi-IN" sz="3200" b="1" dirty="0">
                <a:solidFill>
                  <a:schemeClr val="bg1"/>
                </a:solidFill>
                <a:latin typeface="Kokila" pitchFamily="34" charset="0"/>
                <a:cs typeface="Kokila" pitchFamily="34" charset="0"/>
              </a:rPr>
              <a:t>(</a:t>
            </a:r>
            <a:r>
              <a:rPr lang="en-US" sz="3200" b="1" dirty="0">
                <a:solidFill>
                  <a:schemeClr val="bg1"/>
                </a:solidFill>
                <a:latin typeface="Kokila" pitchFamily="34" charset="0"/>
                <a:cs typeface="Kokila" pitchFamily="34" charset="0"/>
              </a:rPr>
              <a:t>a</a:t>
            </a:r>
            <a:r>
              <a:rPr lang="hi-IN" sz="3200" b="1" dirty="0">
                <a:solidFill>
                  <a:schemeClr val="bg1"/>
                </a:solidFill>
                <a:latin typeface="Kokila" pitchFamily="34" charset="0"/>
                <a:cs typeface="Kokila" pitchFamily="34" charset="0"/>
              </a:rPr>
              <a:t>)</a:t>
            </a:r>
            <a:r>
              <a:rPr lang="en-US" sz="3200" b="1" dirty="0">
                <a:solidFill>
                  <a:schemeClr val="bg1"/>
                </a:solidFill>
                <a:latin typeface="Kokila" pitchFamily="34" charset="0"/>
                <a:cs typeface="Kokila" pitchFamily="34" charset="0"/>
              </a:rPr>
              <a:t> 350</a:t>
            </a:r>
            <a:endParaRPr lang="hi-IN"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(b) 362</a:t>
            </a:r>
            <a:endParaRPr lang="hi-IN"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(c) 364</a:t>
            </a:r>
            <a:endParaRPr lang="hi-IN"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(d) 182</a:t>
            </a:r>
          </a:p>
        </p:txBody>
      </p:sp>
    </p:spTree>
    <p:extLst>
      <p:ext uri="{BB962C8B-B14F-4D97-AF65-F5344CB8AC3E}">
        <p14:creationId xmlns:p14="http://schemas.microsoft.com/office/powerpoint/2010/main" val="1617898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1609</Words>
  <Application>Microsoft Office PowerPoint</Application>
  <PresentationFormat>Widescreen</PresentationFormat>
  <Paragraphs>202</Paragraphs>
  <Slides>33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SimSun</vt:lpstr>
      <vt:lpstr>Arial</vt:lpstr>
      <vt:lpstr>Arial Unicode MS</vt:lpstr>
      <vt:lpstr>Calibri</vt:lpstr>
      <vt:lpstr>Calibri Light</vt:lpstr>
      <vt:lpstr>Cambria</vt:lpstr>
      <vt:lpstr>Cambria Math</vt:lpstr>
      <vt:lpstr>Kokila</vt:lpstr>
      <vt:lpstr>Mangal</vt:lpstr>
      <vt:lpstr>Roboto-Regular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185</cp:revision>
  <dcterms:created xsi:type="dcterms:W3CDTF">2022-08-19T12:50:04Z</dcterms:created>
  <dcterms:modified xsi:type="dcterms:W3CDTF">2022-10-11T06:15:37Z</dcterms:modified>
</cp:coreProperties>
</file>